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2" r:id="rId5"/>
    <p:sldId id="266" r:id="rId6"/>
    <p:sldId id="263" r:id="rId7"/>
    <p:sldId id="267" r:id="rId8"/>
    <p:sldId id="268" r:id="rId9"/>
    <p:sldId id="270" r:id="rId10"/>
    <p:sldId id="271" r:id="rId11"/>
    <p:sldId id="272" r:id="rId12"/>
    <p:sldId id="258" r:id="rId13"/>
    <p:sldId id="269" r:id="rId14"/>
    <p:sldId id="264" r:id="rId15"/>
    <p:sldId id="275" r:id="rId16"/>
    <p:sldId id="278" r:id="rId17"/>
    <p:sldId id="276" r:id="rId18"/>
    <p:sldId id="277" r:id="rId19"/>
    <p:sldId id="279" r:id="rId20"/>
    <p:sldId id="280" r:id="rId21"/>
    <p:sldId id="259" r:id="rId22"/>
    <p:sldId id="283" r:id="rId23"/>
    <p:sldId id="28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0246B-C1CB-4B2F-9CAB-D596F814FA68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A7980-CCC4-43F0-8EE4-1DBA7D429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1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,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hardest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</a:t>
            </a:r>
            <a:r>
              <a:rPr lang="sv-SE" dirty="0" err="1"/>
              <a:t>I’ve</a:t>
            </a:r>
            <a:r>
              <a:rPr lang="sv-SE" dirty="0"/>
              <a:t> </a:t>
            </a:r>
            <a:r>
              <a:rPr lang="sv-SE" dirty="0" err="1"/>
              <a:t>had</a:t>
            </a:r>
            <a:r>
              <a:rPr lang="sv-SE" dirty="0"/>
              <a:t> to deal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last </a:t>
            </a:r>
            <a:r>
              <a:rPr lang="sv-SE" dirty="0" err="1"/>
              <a:t>year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answering</a:t>
            </a:r>
            <a:r>
              <a:rPr lang="sv-SE" dirty="0"/>
              <a:t> the </a:t>
            </a:r>
            <a:r>
              <a:rPr lang="sv-SE" dirty="0" err="1"/>
              <a:t>question</a:t>
            </a:r>
            <a:r>
              <a:rPr lang="sv-SE" dirty="0"/>
              <a:t>: ”So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actually</a:t>
            </a:r>
            <a:r>
              <a:rPr lang="sv-SE" dirty="0"/>
              <a:t> is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?” </a:t>
            </a:r>
            <a:r>
              <a:rPr lang="sv-SE" dirty="0" err="1"/>
              <a:t>But</a:t>
            </a:r>
            <a:r>
              <a:rPr lang="sv-SE" dirty="0"/>
              <a:t> I </a:t>
            </a:r>
            <a:r>
              <a:rPr lang="sv-SE" dirty="0" err="1"/>
              <a:t>hope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20 </a:t>
            </a:r>
            <a:r>
              <a:rPr lang="sv-SE" dirty="0" err="1"/>
              <a:t>minutes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undivded</a:t>
            </a:r>
            <a:r>
              <a:rPr lang="sv-SE" dirty="0"/>
              <a:t> attention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finaly</a:t>
            </a:r>
            <a:r>
              <a:rPr lang="sv-SE" dirty="0"/>
              <a:t> </a:t>
            </a:r>
            <a:r>
              <a:rPr lang="sv-SE" dirty="0" err="1"/>
              <a:t>succeed</a:t>
            </a:r>
            <a:r>
              <a:rPr lang="sv-SE" dirty="0"/>
              <a:t>. </a:t>
            </a:r>
          </a:p>
          <a:p>
            <a:r>
              <a:rPr lang="sv-SE" dirty="0"/>
              <a:t>My </a:t>
            </a:r>
            <a:r>
              <a:rPr lang="sv-SE" dirty="0" err="1"/>
              <a:t>name</a:t>
            </a:r>
            <a:r>
              <a:rPr lang="sv-SE" dirty="0"/>
              <a:t> – </a:t>
            </a:r>
            <a:r>
              <a:rPr lang="sv-SE" dirty="0" err="1"/>
              <a:t>Claus’s</a:t>
            </a:r>
            <a:r>
              <a:rPr lang="sv-SE" dirty="0"/>
              <a:t> </a:t>
            </a:r>
            <a:r>
              <a:rPr lang="sv-SE" dirty="0" err="1"/>
              <a:t>name</a:t>
            </a:r>
            <a:r>
              <a:rPr lang="sv-SE" dirty="0"/>
              <a:t>  - and </a:t>
            </a:r>
            <a:r>
              <a:rPr lang="sv-SE" dirty="0" err="1"/>
              <a:t>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581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four</a:t>
            </a:r>
            <a:r>
              <a:rPr lang="sv-SE" dirty="0"/>
              <a:t> </a:t>
            </a:r>
            <a:r>
              <a:rPr lang="sv-SE" dirty="0" err="1"/>
              <a:t>rseource</a:t>
            </a:r>
            <a:r>
              <a:rPr lang="sv-SE" dirty="0"/>
              <a:t> distributions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my simulations. Species </a:t>
            </a:r>
            <a:r>
              <a:rPr lang="sv-SE" dirty="0" err="1"/>
              <a:t>could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traits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matched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resources</a:t>
            </a:r>
            <a:r>
              <a:rPr lang="sv-SE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588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 species </a:t>
            </a:r>
            <a:r>
              <a:rPr lang="sv-SE" dirty="0" err="1"/>
              <a:t>ability</a:t>
            </a:r>
            <a:r>
              <a:rPr lang="sv-SE" dirty="0"/>
              <a:t> to </a:t>
            </a:r>
            <a:r>
              <a:rPr lang="sv-SE" dirty="0" err="1"/>
              <a:t>feed</a:t>
            </a:r>
            <a:r>
              <a:rPr lang="sv-SE" dirty="0"/>
              <a:t> on </a:t>
            </a:r>
            <a:r>
              <a:rPr lang="sv-SE" dirty="0" err="1"/>
              <a:t>resources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be </a:t>
            </a:r>
            <a:r>
              <a:rPr lang="sv-SE" dirty="0" err="1"/>
              <a:t>affected</a:t>
            </a:r>
            <a:r>
              <a:rPr lang="sv-SE" dirty="0"/>
              <a:t> by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width</a:t>
            </a:r>
            <a:r>
              <a:rPr lang="sv-SE" dirty="0"/>
              <a:t>, or sigma. As </a:t>
            </a:r>
            <a:r>
              <a:rPr lang="sv-SE" dirty="0" err="1"/>
              <a:t>well</a:t>
            </a:r>
            <a:r>
              <a:rPr lang="sv-SE" dirty="0"/>
              <a:t> as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trait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76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Here</a:t>
            </a:r>
            <a:r>
              <a:rPr lang="sv-SE" dirty="0"/>
              <a:t> is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simulation </a:t>
            </a:r>
            <a:r>
              <a:rPr lang="sv-SE" dirty="0" err="1"/>
              <a:t>might</a:t>
            </a:r>
            <a:r>
              <a:rPr lang="sv-SE" dirty="0"/>
              <a:t> </a:t>
            </a:r>
            <a:r>
              <a:rPr lang="sv-SE" dirty="0" err="1"/>
              <a:t>progess</a:t>
            </a:r>
            <a:r>
              <a:rPr lang="sv-SE" dirty="0"/>
              <a:t>. It starts from </a:t>
            </a:r>
            <a:r>
              <a:rPr lang="sv-SE" dirty="0" err="1"/>
              <a:t>one</a:t>
            </a:r>
            <a:r>
              <a:rPr lang="sv-SE" dirty="0"/>
              <a:t> species, </a:t>
            </a:r>
            <a:r>
              <a:rPr lang="sv-SE" dirty="0" err="1"/>
              <a:t>this</a:t>
            </a:r>
            <a:r>
              <a:rPr lang="sv-SE" dirty="0"/>
              <a:t> species has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traits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influence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offspring</a:t>
            </a:r>
            <a:r>
              <a:rPr lang="sv-SE" dirty="0"/>
              <a:t> it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. </a:t>
            </a:r>
            <a:r>
              <a:rPr lang="sv-SE" dirty="0" err="1"/>
              <a:t>There</a:t>
            </a:r>
            <a:r>
              <a:rPr lang="sv-SE" dirty="0"/>
              <a:t> is a </a:t>
            </a:r>
            <a:r>
              <a:rPr lang="sv-SE" dirty="0" err="1"/>
              <a:t>chance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offspring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new </a:t>
            </a:r>
            <a:r>
              <a:rPr lang="sv-SE" dirty="0" err="1"/>
              <a:t>traits</a:t>
            </a:r>
            <a:r>
              <a:rPr lang="sv-SE" dirty="0"/>
              <a:t>, </a:t>
            </a:r>
            <a:r>
              <a:rPr lang="sv-SE" dirty="0" err="1"/>
              <a:t>that</a:t>
            </a:r>
            <a:r>
              <a:rPr lang="sv-SE" dirty="0"/>
              <a:t> it has </a:t>
            </a:r>
            <a:r>
              <a:rPr lang="sv-SE" dirty="0" err="1"/>
              <a:t>mutated</a:t>
            </a:r>
            <a:r>
              <a:rPr lang="sv-SE" dirty="0"/>
              <a:t>. The </a:t>
            </a:r>
            <a:r>
              <a:rPr lang="sv-SE" dirty="0" err="1"/>
              <a:t>offsprings</a:t>
            </a:r>
            <a:r>
              <a:rPr lang="sv-SE" dirty="0"/>
              <a:t> </a:t>
            </a:r>
            <a:r>
              <a:rPr lang="sv-SE" dirty="0" err="1"/>
              <a:t>chance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survival</a:t>
            </a:r>
            <a:r>
              <a:rPr lang="sv-SE" dirty="0"/>
              <a:t> to </a:t>
            </a:r>
            <a:r>
              <a:rPr lang="sv-SE" dirty="0" err="1"/>
              <a:t>adulthood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be </a:t>
            </a:r>
            <a:r>
              <a:rPr lang="sv-SE" dirty="0" err="1"/>
              <a:t>influenced</a:t>
            </a:r>
            <a:r>
              <a:rPr lang="sv-SE" dirty="0"/>
              <a:t> by </a:t>
            </a:r>
            <a:r>
              <a:rPr lang="sv-SE" dirty="0" err="1"/>
              <a:t>its</a:t>
            </a:r>
            <a:r>
              <a:rPr lang="sv-SE" dirty="0"/>
              <a:t> </a:t>
            </a:r>
            <a:r>
              <a:rPr lang="sv-SE" dirty="0" err="1"/>
              <a:t>traits</a:t>
            </a:r>
            <a:r>
              <a:rPr lang="sv-SE" dirty="0"/>
              <a:t>. </a:t>
            </a:r>
            <a:r>
              <a:rPr lang="sv-SE" dirty="0" err="1"/>
              <a:t>Now</a:t>
            </a:r>
            <a:r>
              <a:rPr lang="sv-SE" dirty="0"/>
              <a:t> a species </a:t>
            </a:r>
            <a:r>
              <a:rPr lang="sv-SE" dirty="0" err="1"/>
              <a:t>own</a:t>
            </a:r>
            <a:r>
              <a:rPr lang="sv-SE" dirty="0"/>
              <a:t> </a:t>
            </a:r>
            <a:r>
              <a:rPr lang="sv-SE" dirty="0" err="1"/>
              <a:t>traits</a:t>
            </a:r>
            <a:r>
              <a:rPr lang="sv-SE" dirty="0"/>
              <a:t> is not the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thing</a:t>
            </a:r>
            <a:r>
              <a:rPr lang="sv-SE" dirty="0"/>
              <a:t> </a:t>
            </a:r>
            <a:r>
              <a:rPr lang="sv-SE" dirty="0" err="1"/>
              <a:t>affecting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well</a:t>
            </a:r>
            <a:r>
              <a:rPr lang="sv-SE" dirty="0"/>
              <a:t> it </a:t>
            </a:r>
            <a:r>
              <a:rPr lang="sv-SE" dirty="0" err="1"/>
              <a:t>does</a:t>
            </a:r>
            <a:r>
              <a:rPr lang="sv-SE" dirty="0"/>
              <a:t>.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course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species </a:t>
            </a:r>
            <a:r>
              <a:rPr lang="sv-SE" dirty="0" err="1"/>
              <a:t>around</a:t>
            </a:r>
            <a:r>
              <a:rPr lang="sv-SE" dirty="0"/>
              <a:t> it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affect</a:t>
            </a:r>
            <a:r>
              <a:rPr lang="sv-SE" dirty="0"/>
              <a:t> it. So my simulations </a:t>
            </a:r>
            <a:r>
              <a:rPr lang="sv-SE" dirty="0" err="1"/>
              <a:t>attempt</a:t>
            </a:r>
            <a:r>
              <a:rPr lang="sv-SE" dirty="0"/>
              <a:t> to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ecological</a:t>
            </a:r>
            <a:r>
              <a:rPr lang="sv-SE" dirty="0"/>
              <a:t> and </a:t>
            </a:r>
            <a:r>
              <a:rPr lang="sv-SE" dirty="0" err="1"/>
              <a:t>evolutionary</a:t>
            </a:r>
            <a:r>
              <a:rPr lang="sv-SE" dirty="0"/>
              <a:t> </a:t>
            </a:r>
            <a:r>
              <a:rPr lang="sv-SE" dirty="0" err="1"/>
              <a:t>dynamics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91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Explain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made</a:t>
            </a:r>
            <a:r>
              <a:rPr lang="sv-SE" dirty="0"/>
              <a:t> and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represent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5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mutational</a:t>
            </a:r>
            <a:r>
              <a:rPr lang="sv-SE" dirty="0"/>
              <a:t> </a:t>
            </a:r>
            <a:r>
              <a:rPr lang="sv-SE" dirty="0" err="1"/>
              <a:t>probability</a:t>
            </a:r>
            <a:r>
              <a:rPr lang="sv-SE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25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,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hardest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</a:t>
            </a:r>
            <a:r>
              <a:rPr lang="sv-SE" dirty="0" err="1"/>
              <a:t>I’ve</a:t>
            </a:r>
            <a:r>
              <a:rPr lang="sv-SE" dirty="0"/>
              <a:t> </a:t>
            </a:r>
            <a:r>
              <a:rPr lang="sv-SE" dirty="0" err="1"/>
              <a:t>had</a:t>
            </a:r>
            <a:r>
              <a:rPr lang="sv-SE" dirty="0"/>
              <a:t> to deal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last </a:t>
            </a:r>
            <a:r>
              <a:rPr lang="sv-SE" dirty="0" err="1"/>
              <a:t>year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answering</a:t>
            </a:r>
            <a:r>
              <a:rPr lang="sv-SE" dirty="0"/>
              <a:t> the </a:t>
            </a:r>
            <a:r>
              <a:rPr lang="sv-SE" dirty="0" err="1"/>
              <a:t>question</a:t>
            </a:r>
            <a:r>
              <a:rPr lang="sv-SE" dirty="0"/>
              <a:t>: ”So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actually</a:t>
            </a:r>
            <a:r>
              <a:rPr lang="sv-SE" dirty="0"/>
              <a:t> is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?” </a:t>
            </a:r>
            <a:r>
              <a:rPr lang="sv-SE" dirty="0" err="1"/>
              <a:t>But</a:t>
            </a:r>
            <a:r>
              <a:rPr lang="sv-SE" dirty="0"/>
              <a:t> I </a:t>
            </a:r>
            <a:r>
              <a:rPr lang="sv-SE" dirty="0" err="1"/>
              <a:t>hope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20 </a:t>
            </a:r>
            <a:r>
              <a:rPr lang="sv-SE" dirty="0" err="1"/>
              <a:t>minutes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undivded</a:t>
            </a:r>
            <a:r>
              <a:rPr lang="sv-SE" dirty="0"/>
              <a:t> attention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finaly</a:t>
            </a:r>
            <a:r>
              <a:rPr lang="sv-SE" dirty="0"/>
              <a:t> </a:t>
            </a:r>
            <a:r>
              <a:rPr lang="sv-SE" dirty="0" err="1"/>
              <a:t>succeed</a:t>
            </a:r>
            <a:r>
              <a:rPr lang="sv-SE" dirty="0"/>
              <a:t>. </a:t>
            </a:r>
          </a:p>
          <a:p>
            <a:r>
              <a:rPr lang="sv-SE" dirty="0"/>
              <a:t>My </a:t>
            </a:r>
            <a:r>
              <a:rPr lang="sv-SE" dirty="0" err="1"/>
              <a:t>name</a:t>
            </a:r>
            <a:r>
              <a:rPr lang="sv-SE" dirty="0"/>
              <a:t> – </a:t>
            </a:r>
            <a:r>
              <a:rPr lang="sv-SE" dirty="0" err="1"/>
              <a:t>Claus’s</a:t>
            </a:r>
            <a:r>
              <a:rPr lang="sv-SE" dirty="0"/>
              <a:t> </a:t>
            </a:r>
            <a:r>
              <a:rPr lang="sv-SE" dirty="0" err="1"/>
              <a:t>name</a:t>
            </a:r>
            <a:r>
              <a:rPr lang="sv-SE" dirty="0"/>
              <a:t>  - and </a:t>
            </a:r>
            <a:r>
              <a:rPr lang="sv-SE" dirty="0" err="1"/>
              <a:t>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5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forms </a:t>
            </a:r>
            <a:r>
              <a:rPr lang="sv-SE" dirty="0" err="1"/>
              <a:t>of</a:t>
            </a:r>
            <a:r>
              <a:rPr lang="sv-SE" dirty="0"/>
              <a:t> intrapopulation </a:t>
            </a:r>
            <a:r>
              <a:rPr lang="sv-SE" dirty="0" err="1"/>
              <a:t>stage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my </a:t>
            </a:r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concerns</a:t>
            </a:r>
            <a:r>
              <a:rPr lang="sv-SE" dirty="0"/>
              <a:t> is species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undergo</a:t>
            </a:r>
            <a:r>
              <a:rPr lang="sv-SE" dirty="0"/>
              <a:t> an </a:t>
            </a:r>
            <a:r>
              <a:rPr lang="sv-SE" dirty="0" err="1"/>
              <a:t>ontogenetic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64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forms </a:t>
            </a:r>
            <a:r>
              <a:rPr lang="sv-SE" dirty="0" err="1"/>
              <a:t>of</a:t>
            </a:r>
            <a:r>
              <a:rPr lang="sv-SE" dirty="0"/>
              <a:t> intrapopulation </a:t>
            </a:r>
            <a:r>
              <a:rPr lang="sv-SE" dirty="0" err="1"/>
              <a:t>stage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my </a:t>
            </a:r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concerns</a:t>
            </a:r>
            <a:r>
              <a:rPr lang="sv-SE" dirty="0"/>
              <a:t> is species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undergo</a:t>
            </a:r>
            <a:r>
              <a:rPr lang="sv-SE" dirty="0"/>
              <a:t> an </a:t>
            </a:r>
            <a:r>
              <a:rPr lang="sv-SE" dirty="0" err="1"/>
              <a:t>ontogenetic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.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species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lifetime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behaviour</a:t>
            </a:r>
            <a:r>
              <a:rPr lang="sv-SE" dirty="0"/>
              <a:t>, </a:t>
            </a:r>
            <a:r>
              <a:rPr lang="sv-SE" dirty="0" err="1"/>
              <a:t>morphology</a:t>
            </a:r>
            <a:r>
              <a:rPr lang="sv-SE" dirty="0"/>
              <a:t> or </a:t>
            </a:r>
            <a:r>
              <a:rPr lang="sv-SE" dirty="0" err="1"/>
              <a:t>something</a:t>
            </a:r>
            <a:r>
              <a:rPr lang="sv-SE" dirty="0"/>
              <a:t> </a:t>
            </a:r>
            <a:r>
              <a:rPr lang="sv-SE" dirty="0" err="1"/>
              <a:t>else</a:t>
            </a:r>
            <a:r>
              <a:rPr lang="sv-SE" dirty="0"/>
              <a:t> </a:t>
            </a:r>
            <a:r>
              <a:rPr lang="sv-SE" dirty="0" err="1"/>
              <a:t>dramatically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occupy</a:t>
            </a:r>
            <a:r>
              <a:rPr lang="sv-SE" dirty="0"/>
              <a:t> </a:t>
            </a:r>
            <a:r>
              <a:rPr lang="sv-SE" dirty="0" err="1"/>
              <a:t>another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.</a:t>
            </a:r>
            <a:br>
              <a:rPr lang="sv-SE" dirty="0"/>
            </a:br>
            <a:br>
              <a:rPr lang="sv-SE" dirty="0"/>
            </a:br>
            <a:r>
              <a:rPr lang="sv-SE" dirty="0" err="1"/>
              <a:t>Although</a:t>
            </a:r>
            <a:r>
              <a:rPr lang="sv-SE" dirty="0"/>
              <a:t> </a:t>
            </a:r>
            <a:r>
              <a:rPr lang="sv-SE" dirty="0" err="1"/>
              <a:t>its</a:t>
            </a:r>
            <a:r>
              <a:rPr lang="sv-SE" dirty="0"/>
              <a:t> a </a:t>
            </a:r>
            <a:r>
              <a:rPr lang="sv-SE" dirty="0" err="1"/>
              <a:t>widespread</a:t>
            </a:r>
            <a:r>
              <a:rPr lang="sv-SE" dirty="0"/>
              <a:t> </a:t>
            </a:r>
            <a:r>
              <a:rPr lang="sv-SE" dirty="0" err="1"/>
              <a:t>phenomona</a:t>
            </a:r>
            <a:r>
              <a:rPr lang="sv-SE" dirty="0"/>
              <a:t>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theoritical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exploring</a:t>
            </a:r>
            <a:r>
              <a:rPr lang="sv-SE" dirty="0"/>
              <a:t> </a:t>
            </a:r>
            <a:r>
              <a:rPr lang="sv-SE" dirty="0" err="1"/>
              <a:t>consumer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</a:t>
            </a:r>
            <a:r>
              <a:rPr lang="sv-SE" dirty="0" err="1"/>
              <a:t>interactions</a:t>
            </a:r>
            <a:r>
              <a:rPr lang="sv-SE" dirty="0"/>
              <a:t> </a:t>
            </a:r>
            <a:r>
              <a:rPr lang="sv-SE" dirty="0" err="1"/>
              <a:t>seldom</a:t>
            </a:r>
            <a:r>
              <a:rPr lang="sv-SE" dirty="0"/>
              <a:t> </a:t>
            </a:r>
            <a:r>
              <a:rPr lang="sv-SE" dirty="0" err="1"/>
              <a:t>account</a:t>
            </a:r>
            <a:r>
              <a:rPr lang="sv-SE" dirty="0"/>
              <a:t> for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stage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71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90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inspiration </a:t>
            </a:r>
            <a:r>
              <a:rPr lang="sv-SE" dirty="0" err="1"/>
              <a:t>behind</a:t>
            </a:r>
            <a:r>
              <a:rPr lang="sv-SE" dirty="0"/>
              <a:t> my </a:t>
            </a:r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a </a:t>
            </a:r>
            <a:r>
              <a:rPr lang="sv-SE" dirty="0" err="1"/>
              <a:t>model</a:t>
            </a:r>
            <a:r>
              <a:rPr lang="sv-SE" dirty="0"/>
              <a:t> by </a:t>
            </a:r>
            <a:r>
              <a:rPr lang="sv-SE" dirty="0" err="1"/>
              <a:t>Saltini</a:t>
            </a:r>
            <a:r>
              <a:rPr lang="sv-SE" dirty="0"/>
              <a:t> et al.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looked</a:t>
            </a:r>
            <a:r>
              <a:rPr lang="sv-SE" dirty="0"/>
              <a:t> at the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species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coexisted</a:t>
            </a:r>
            <a:r>
              <a:rPr lang="sv-SE" dirty="0"/>
              <a:t> in </a:t>
            </a:r>
            <a:r>
              <a:rPr lang="sv-SE" dirty="0" err="1"/>
              <a:t>communties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either</a:t>
            </a:r>
            <a:r>
              <a:rPr lang="sv-SE" dirty="0"/>
              <a:t> simple or </a:t>
            </a:r>
            <a:r>
              <a:rPr lang="sv-SE" dirty="0" err="1"/>
              <a:t>complex</a:t>
            </a:r>
            <a:r>
              <a:rPr lang="sv-SE" dirty="0"/>
              <a:t> organisms.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compared</a:t>
            </a:r>
            <a:r>
              <a:rPr lang="sv-SE" dirty="0"/>
              <a:t> the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communties</a:t>
            </a:r>
            <a:r>
              <a:rPr lang="sv-SE" dirty="0"/>
              <a:t> </a:t>
            </a: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immigration and </a:t>
            </a:r>
            <a:r>
              <a:rPr lang="sv-SE" dirty="0" err="1"/>
              <a:t>communities</a:t>
            </a:r>
            <a:r>
              <a:rPr lang="sv-SE" dirty="0"/>
              <a:t> </a:t>
            </a: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under </a:t>
            </a:r>
            <a:r>
              <a:rPr lang="sv-SE" dirty="0" err="1"/>
              <a:t>gradual</a:t>
            </a:r>
            <a:r>
              <a:rPr lang="sv-SE" dirty="0"/>
              <a:t> evolution: </a:t>
            </a:r>
            <a:r>
              <a:rPr lang="sv-SE" dirty="0" err="1"/>
              <a:t>Saltinis</a:t>
            </a:r>
            <a:r>
              <a:rPr lang="sv-SE" dirty="0"/>
              <a:t> </a:t>
            </a:r>
            <a:r>
              <a:rPr lang="sv-SE" dirty="0" err="1"/>
              <a:t>findings</a:t>
            </a:r>
            <a:r>
              <a:rPr lang="sv-SE" dirty="0"/>
              <a:t>.</a:t>
            </a:r>
            <a:br>
              <a:rPr lang="sv-SE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76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forms </a:t>
            </a:r>
            <a:r>
              <a:rPr lang="sv-SE" dirty="0" err="1"/>
              <a:t>of</a:t>
            </a:r>
            <a:r>
              <a:rPr lang="sv-SE" dirty="0"/>
              <a:t> intrapopulation </a:t>
            </a:r>
            <a:r>
              <a:rPr lang="sv-SE" dirty="0" err="1"/>
              <a:t>stage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my </a:t>
            </a:r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concerns</a:t>
            </a:r>
            <a:r>
              <a:rPr lang="sv-SE" dirty="0"/>
              <a:t> is species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undergo</a:t>
            </a:r>
            <a:r>
              <a:rPr lang="sv-SE" dirty="0"/>
              <a:t> an </a:t>
            </a:r>
            <a:r>
              <a:rPr lang="sv-SE" dirty="0" err="1"/>
              <a:t>ontogenetic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.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species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lifetime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behaviour</a:t>
            </a:r>
            <a:r>
              <a:rPr lang="sv-SE" dirty="0"/>
              <a:t>, </a:t>
            </a:r>
            <a:r>
              <a:rPr lang="sv-SE" dirty="0" err="1"/>
              <a:t>morphology</a:t>
            </a:r>
            <a:r>
              <a:rPr lang="sv-SE" dirty="0"/>
              <a:t> or </a:t>
            </a:r>
            <a:r>
              <a:rPr lang="sv-SE" dirty="0" err="1"/>
              <a:t>something</a:t>
            </a:r>
            <a:r>
              <a:rPr lang="sv-SE" dirty="0"/>
              <a:t> </a:t>
            </a:r>
            <a:r>
              <a:rPr lang="sv-SE" dirty="0" err="1"/>
              <a:t>else</a:t>
            </a:r>
            <a:r>
              <a:rPr lang="sv-SE" dirty="0"/>
              <a:t> </a:t>
            </a:r>
            <a:r>
              <a:rPr lang="sv-SE" dirty="0" err="1"/>
              <a:t>dramatically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occupy</a:t>
            </a:r>
            <a:r>
              <a:rPr lang="sv-SE" dirty="0"/>
              <a:t> </a:t>
            </a:r>
            <a:r>
              <a:rPr lang="sv-SE" dirty="0" err="1"/>
              <a:t>another</a:t>
            </a:r>
            <a:r>
              <a:rPr lang="sv-SE" dirty="0"/>
              <a:t> </a:t>
            </a:r>
            <a:r>
              <a:rPr lang="sv-SE" dirty="0" err="1"/>
              <a:t>niche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?</a:t>
            </a:r>
            <a:br>
              <a:rPr lang="sv-SE" dirty="0"/>
            </a:br>
            <a:br>
              <a:rPr lang="sv-SE" dirty="0"/>
            </a:br>
            <a:r>
              <a:rPr lang="sv-SE" dirty="0" err="1"/>
              <a:t>Well</a:t>
            </a:r>
            <a:r>
              <a:rPr lang="sv-SE" dirty="0"/>
              <a:t>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different </a:t>
            </a:r>
            <a:r>
              <a:rPr lang="sv-SE" dirty="0" err="1"/>
              <a:t>models</a:t>
            </a:r>
            <a:r>
              <a:rPr lang="sv-SE" dirty="0"/>
              <a:t>, </a:t>
            </a:r>
            <a:r>
              <a:rPr lang="sv-SE" dirty="0" err="1"/>
              <a:t>one</a:t>
            </a:r>
            <a:r>
              <a:rPr lang="sv-SE" dirty="0"/>
              <a:t> for simple </a:t>
            </a:r>
            <a:r>
              <a:rPr lang="sv-SE" dirty="0" err="1"/>
              <a:t>life</a:t>
            </a:r>
            <a:r>
              <a:rPr lang="sv-SE" dirty="0"/>
              <a:t> </a:t>
            </a:r>
            <a:r>
              <a:rPr lang="sv-SE" dirty="0" err="1"/>
              <a:t>cycles</a:t>
            </a:r>
            <a:r>
              <a:rPr lang="sv-SE" dirty="0"/>
              <a:t>, and </a:t>
            </a:r>
            <a:r>
              <a:rPr lang="sv-SE" dirty="0" err="1"/>
              <a:t>one</a:t>
            </a:r>
            <a:r>
              <a:rPr lang="sv-SE" dirty="0"/>
              <a:t> for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life</a:t>
            </a:r>
            <a:r>
              <a:rPr lang="sv-SE" dirty="0"/>
              <a:t> </a:t>
            </a:r>
            <a:r>
              <a:rPr lang="sv-SE" dirty="0" err="1"/>
              <a:t>cycles</a:t>
            </a:r>
            <a:r>
              <a:rPr lang="sv-SE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four</a:t>
            </a:r>
            <a:r>
              <a:rPr lang="sv-SE" dirty="0"/>
              <a:t> </a:t>
            </a:r>
            <a:r>
              <a:rPr lang="sv-SE" dirty="0" err="1"/>
              <a:t>rseource</a:t>
            </a:r>
            <a:r>
              <a:rPr lang="sv-SE" dirty="0"/>
              <a:t> distributions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my simulations. Species </a:t>
            </a:r>
            <a:r>
              <a:rPr lang="sv-SE" dirty="0" err="1"/>
              <a:t>could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traits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matched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resources</a:t>
            </a:r>
            <a:r>
              <a:rPr lang="sv-SE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8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four</a:t>
            </a:r>
            <a:r>
              <a:rPr lang="sv-SE" dirty="0"/>
              <a:t> </a:t>
            </a:r>
            <a:r>
              <a:rPr lang="sv-SE" dirty="0" err="1"/>
              <a:t>rseource</a:t>
            </a:r>
            <a:r>
              <a:rPr lang="sv-SE" dirty="0"/>
              <a:t> distributions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my simulations. Species </a:t>
            </a:r>
            <a:r>
              <a:rPr lang="sv-SE" dirty="0" err="1"/>
              <a:t>could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traits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matched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resources</a:t>
            </a:r>
            <a:r>
              <a:rPr lang="sv-SE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A7980-CCC4-43F0-8EE4-1DBA7D429D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94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E46B-514A-4E20-8CBA-86BDFADF8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EDFE9-FA13-44D2-9E36-DB95D2A3C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432CE-7C5A-4264-BDA4-31E5E967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B924A-AB92-4208-9CB1-A9C35BC2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A6603-1BAF-48DD-8264-8775B4E0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1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7743-9869-400A-8760-65D65874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97BA2-23D3-4C9C-B025-10712167A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5932-EAA4-421E-93E5-1EC76D6D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3966B-0844-4616-9D23-D9794158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EE7C-7C47-42E3-AF75-14063D4D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6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3704E-466D-419E-8E36-46C83BE02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39ED6-4DC4-4B56-8C1E-F6E4A90A5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8F53-F849-42FC-BC64-8C6FEB68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2C427-8E85-47B2-A91E-3698E89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B7E46-113D-47F4-BBF1-CDAA6171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9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2CC9-C1F5-4370-A846-62424CC6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D0A2-68D8-404C-9CB7-F439A468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4322-B9DC-49AA-9656-D59A66C3E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FF70-45C5-4D93-928C-FF679871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74700-C828-4950-8F63-82E604F8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52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A791-2E8E-491F-838A-467B7BD6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AD6B-9762-40DA-ABD7-79172160F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7C2F3-D9FD-4EC4-A526-84293099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F398-4ECF-41AB-B5C9-84064607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5EF9B-8194-4B8C-945F-C7B2B2B8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8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39E7-79C3-494B-B96A-6303EF6A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16E1-E79C-49EB-84DD-AB5AEC37D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17CAD-176B-4E29-9DBF-F9D89C23C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54ED-D4AA-4357-BB87-46161E81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5A3CD-134B-4DF1-8EC7-F7E43FB1F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8BF51-0FE0-4FAF-8CFB-31B406AA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84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079D-F14F-4CA8-9234-883DE91B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24D30-0F5F-4629-BA6B-DE6E556AF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B281D-DA16-47FB-A93D-4F8F60EC2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D4636-349E-4EC7-9F7E-5BF754531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D5929-3117-496F-AA7D-69CDD8A5A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A4DC8F-B48A-4CAE-920B-7443BCFA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A440-3BDD-455D-964E-57F6B416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20645-7A3F-46BE-9214-082B2352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77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0CDF-438B-480C-B813-0FBDC59E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FA371-D0AA-459E-A623-BC0747D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0C2CC-BF04-4F4E-AC14-39B451EE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E8899-1960-4993-8C7E-1F33B477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79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C7155-E336-4B26-8CBD-AED48D2C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22039-F0C1-44F7-B196-C77C2B90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E76D-AEF7-428C-91CE-87DBC193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38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8D6D-1120-40D4-BA1D-D99A3590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9459-DDAE-4035-973B-5B1BAFBEF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C7BB9-E405-4458-97C2-6511535F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ACB12-9862-4EA9-A6F9-18AE07DD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79894-00CF-4972-B8A9-A7514117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8AFDA-3162-4B97-AE2B-C275BCD2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3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DD52-F117-4FA9-96B8-2E44422D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70EDE-EF8B-4D71-AE67-C64C607E4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F0AA-1445-41C0-8345-9D4415DA9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60A47-7EB1-4B83-BA84-07C41C0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166B-C4E4-47CC-ADBB-747EFEAB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E34B-E457-430A-A797-24243037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8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FA861-4156-4BF7-99C1-4A0478EF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CA6CB-C93C-456D-8462-C92A35B67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473AD-EC3F-434E-B029-01F6BFB39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29095-2193-4A1A-B196-4BFD85BB795D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0DC4B-C74D-4F37-9222-D5576B270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E305C-DB9F-470A-8115-059213331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0AB9-E422-4340-A19C-3959BD437F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10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516C-4F04-40D0-912F-A172A2FE6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intrapopulation stage structure allow more species to coexist in a community?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C50AD-48ED-4469-BC6D-B23E04ED6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780" y="3593649"/>
            <a:ext cx="11856440" cy="1655762"/>
          </a:xfrm>
        </p:spPr>
        <p:txBody>
          <a:bodyPr/>
          <a:lstStyle/>
          <a:p>
            <a:r>
              <a:rPr lang="en-US" dirty="0"/>
              <a:t>Izabel Eriksson Reuterborg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4C67E-87EC-4730-85BB-3FE86DA67B97}"/>
              </a:ext>
            </a:extLst>
          </p:cNvPr>
          <p:cNvSpPr txBox="1"/>
          <p:nvPr/>
        </p:nvSpPr>
        <p:spPr>
          <a:xfrm>
            <a:off x="167780" y="6300132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Supervisor: Claus </a:t>
            </a:r>
            <a:r>
              <a:rPr lang="sv-SE" dirty="0" err="1"/>
              <a:t>Rüffler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544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9F2D-6754-47CC-BF2C-3170DF39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86383" cy="1325563"/>
          </a:xfrm>
        </p:spPr>
        <p:txBody>
          <a:bodyPr/>
          <a:lstStyle/>
          <a:p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would</a:t>
            </a:r>
            <a:r>
              <a:rPr lang="sv-SE" dirty="0"/>
              <a:t> do best?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DEB0A-AB49-4424-A516-0E22D804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1" r="49762"/>
          <a:stretch/>
        </p:blipFill>
        <p:spPr>
          <a:xfrm>
            <a:off x="7324076" y="596171"/>
            <a:ext cx="4296794" cy="5217596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AB4E01-627E-4574-899C-05DF112C6077}"/>
              </a:ext>
            </a:extLst>
          </p:cNvPr>
          <p:cNvSpPr/>
          <p:nvPr/>
        </p:nvSpPr>
        <p:spPr>
          <a:xfrm>
            <a:off x="4246488" y="2520773"/>
            <a:ext cx="1242874" cy="12517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09A1F-B0F5-45B7-8EF4-5B5A8BF46E2C}"/>
              </a:ext>
            </a:extLst>
          </p:cNvPr>
          <p:cNvSpPr/>
          <p:nvPr/>
        </p:nvSpPr>
        <p:spPr>
          <a:xfrm>
            <a:off x="1265074" y="2520773"/>
            <a:ext cx="1242874" cy="12517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-2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7ACC86-7311-4D76-B115-8F465ACFD13A}"/>
              </a:ext>
            </a:extLst>
          </p:cNvPr>
          <p:cNvSpPr/>
          <p:nvPr/>
        </p:nvSpPr>
        <p:spPr>
          <a:xfrm>
            <a:off x="5377282" y="1567151"/>
            <a:ext cx="1242874" cy="12517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0.1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D1BB55-1DAA-48DB-9D06-4D4E845FBFC9}"/>
              </a:ext>
            </a:extLst>
          </p:cNvPr>
          <p:cNvSpPr/>
          <p:nvPr/>
        </p:nvSpPr>
        <p:spPr>
          <a:xfrm>
            <a:off x="2755781" y="2520773"/>
            <a:ext cx="1242874" cy="12517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-0.1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C66BF4-F7EE-4D3E-A6BB-BD9CEC0DB95C}"/>
              </a:ext>
            </a:extLst>
          </p:cNvPr>
          <p:cNvSpPr/>
          <p:nvPr/>
        </p:nvSpPr>
        <p:spPr>
          <a:xfrm>
            <a:off x="5260019" y="3772525"/>
            <a:ext cx="1242874" cy="125175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223063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F491-2F88-4D32-8F93-EDF475AB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0" y="4839471"/>
            <a:ext cx="10515600" cy="1325563"/>
          </a:xfrm>
        </p:spPr>
        <p:txBody>
          <a:bodyPr/>
          <a:lstStyle/>
          <a:p>
            <a:r>
              <a:rPr lang="el-GR" dirty="0"/>
              <a:t>	σ</a:t>
            </a:r>
            <a:r>
              <a:rPr lang="sv-SE" dirty="0"/>
              <a:t> = low     </a:t>
            </a:r>
            <a:r>
              <a:rPr lang="el-GR" dirty="0"/>
              <a:t>	</a:t>
            </a:r>
            <a:r>
              <a:rPr lang="sv-SE" dirty="0"/>
              <a:t>          </a:t>
            </a:r>
            <a:r>
              <a:rPr lang="el-GR" dirty="0"/>
              <a:t>	σ</a:t>
            </a:r>
            <a:r>
              <a:rPr lang="sv-SE" dirty="0"/>
              <a:t>  = </a:t>
            </a:r>
            <a:r>
              <a:rPr lang="sv-SE" dirty="0" err="1"/>
              <a:t>high</a:t>
            </a:r>
            <a:endParaRPr lang="en-GB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CB5C34B-0EC8-4F63-A816-A6C7BD935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r="75046"/>
          <a:stretch/>
        </p:blipFill>
        <p:spPr>
          <a:xfrm>
            <a:off x="7908940" y="1467484"/>
            <a:ext cx="2464200" cy="3114532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B98772A1-F054-44BC-9D39-7FE2CC756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r="75046"/>
          <a:stretch/>
        </p:blipFill>
        <p:spPr>
          <a:xfrm>
            <a:off x="1444931" y="1467484"/>
            <a:ext cx="2502582" cy="316306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FBE75D-5DFA-4FE6-A0B6-7388511BA7F6}"/>
              </a:ext>
            </a:extLst>
          </p:cNvPr>
          <p:cNvSpPr/>
          <p:nvPr/>
        </p:nvSpPr>
        <p:spPr>
          <a:xfrm>
            <a:off x="2530136" y="3429000"/>
            <a:ext cx="514905" cy="745728"/>
          </a:xfrm>
          <a:custGeom>
            <a:avLst/>
            <a:gdLst>
              <a:gd name="connsiteX0" fmla="*/ 0 w 514905"/>
              <a:gd name="connsiteY0" fmla="*/ 736851 h 745728"/>
              <a:gd name="connsiteX1" fmla="*/ 266330 w 514905"/>
              <a:gd name="connsiteY1" fmla="*/ 4 h 745728"/>
              <a:gd name="connsiteX2" fmla="*/ 514905 w 514905"/>
              <a:gd name="connsiteY2" fmla="*/ 745728 h 7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905" h="745728">
                <a:moveTo>
                  <a:pt x="0" y="736851"/>
                </a:moveTo>
                <a:cubicBezTo>
                  <a:pt x="90256" y="367688"/>
                  <a:pt x="180513" y="-1475"/>
                  <a:pt x="266330" y="4"/>
                </a:cubicBezTo>
                <a:cubicBezTo>
                  <a:pt x="352147" y="1483"/>
                  <a:pt x="433526" y="373605"/>
                  <a:pt x="514905" y="745728"/>
                </a:cubicBezTo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EA9C23-AB9B-4100-AE12-0EA1BBC811DD}"/>
              </a:ext>
            </a:extLst>
          </p:cNvPr>
          <p:cNvSpPr/>
          <p:nvPr/>
        </p:nvSpPr>
        <p:spPr>
          <a:xfrm>
            <a:off x="8593584" y="3715303"/>
            <a:ext cx="1251752" cy="408380"/>
          </a:xfrm>
          <a:custGeom>
            <a:avLst/>
            <a:gdLst>
              <a:gd name="connsiteX0" fmla="*/ 0 w 1251752"/>
              <a:gd name="connsiteY0" fmla="*/ 399503 h 408380"/>
              <a:gd name="connsiteX1" fmla="*/ 630315 w 1251752"/>
              <a:gd name="connsiteY1" fmla="*/ 8 h 408380"/>
              <a:gd name="connsiteX2" fmla="*/ 1251752 w 1251752"/>
              <a:gd name="connsiteY2" fmla="*/ 408380 h 40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1752" h="408380">
                <a:moveTo>
                  <a:pt x="0" y="399503"/>
                </a:moveTo>
                <a:cubicBezTo>
                  <a:pt x="210845" y="199016"/>
                  <a:pt x="421690" y="-1471"/>
                  <a:pt x="630315" y="8"/>
                </a:cubicBezTo>
                <a:cubicBezTo>
                  <a:pt x="838940" y="1487"/>
                  <a:pt x="1045346" y="204933"/>
                  <a:pt x="1251752" y="408380"/>
                </a:cubicBezTo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0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A616C-011E-4787-8183-76FF916B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08" y="1310456"/>
            <a:ext cx="5997460" cy="423708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54BF3-5939-4240-AC75-BA7510599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92" y="589310"/>
            <a:ext cx="6084803" cy="6084803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4397623-3DEC-4C01-8D61-B650A3F1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2579-6EFE-44E7-9D8D-A789EB2F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4E0C0-2182-484A-BE7C-B5CD23F0B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6" y="756630"/>
            <a:ext cx="11553405" cy="5091860"/>
          </a:xfrm>
        </p:spPr>
      </p:pic>
    </p:spTree>
    <p:extLst>
      <p:ext uri="{BB962C8B-B14F-4D97-AF65-F5344CB8AC3E}">
        <p14:creationId xmlns:p14="http://schemas.microsoft.com/office/powerpoint/2010/main" val="96192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D13B9-3959-4648-BB1F-6D5F0FC11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63" y="1531218"/>
            <a:ext cx="6314963" cy="4452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25B42-A12B-4247-93CC-4D8D30AF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155"/>
            <a:ext cx="12192000" cy="274707"/>
          </a:xfrm>
        </p:spPr>
        <p:txBody>
          <a:bodyPr>
            <a:noAutofit/>
          </a:bodyPr>
          <a:lstStyle/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F8066-A019-46EB-93F0-A61324DB0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0"/>
          <a:stretch/>
        </p:blipFill>
        <p:spPr>
          <a:xfrm>
            <a:off x="137843" y="1440132"/>
            <a:ext cx="552612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1E04C-6EDE-4F45-B28A-F4782ACD6DF0}"/>
              </a:ext>
            </a:extLst>
          </p:cNvPr>
          <p:cNvSpPr txBox="1"/>
          <p:nvPr/>
        </p:nvSpPr>
        <p:spPr>
          <a:xfrm>
            <a:off x="2031283" y="837494"/>
            <a:ext cx="28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Gradual Evolution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205EC-C3EE-4295-8176-21E7B20898BA}"/>
              </a:ext>
            </a:extLst>
          </p:cNvPr>
          <p:cNvSpPr txBox="1"/>
          <p:nvPr/>
        </p:nvSpPr>
        <p:spPr>
          <a:xfrm>
            <a:off x="5996859" y="873888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dirty="0"/>
              <a:t>Immigration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67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5B42-A12B-4247-93CC-4D8D30AF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155"/>
            <a:ext cx="12192000" cy="274707"/>
          </a:xfrm>
        </p:spPr>
        <p:txBody>
          <a:bodyPr>
            <a:noAutofit/>
          </a:bodyPr>
          <a:lstStyle/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F8066-A019-46EB-93F0-A61324DB0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6" b="49856"/>
          <a:stretch/>
        </p:blipFill>
        <p:spPr>
          <a:xfrm>
            <a:off x="2413867" y="720320"/>
            <a:ext cx="7165983" cy="55589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1E04C-6EDE-4F45-B28A-F4782ACD6DF0}"/>
              </a:ext>
            </a:extLst>
          </p:cNvPr>
          <p:cNvSpPr txBox="1"/>
          <p:nvPr/>
        </p:nvSpPr>
        <p:spPr>
          <a:xfrm>
            <a:off x="2004650" y="535654"/>
            <a:ext cx="28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Gradual Evolution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205EC-C3EE-4295-8176-21E7B20898BA}"/>
              </a:ext>
            </a:extLst>
          </p:cNvPr>
          <p:cNvSpPr txBox="1"/>
          <p:nvPr/>
        </p:nvSpPr>
        <p:spPr>
          <a:xfrm>
            <a:off x="5996859" y="873888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Immigration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72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5B42-A12B-4247-93CC-4D8D30AF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155"/>
            <a:ext cx="12192000" cy="274707"/>
          </a:xfrm>
        </p:spPr>
        <p:txBody>
          <a:bodyPr>
            <a:noAutofit/>
          </a:bodyPr>
          <a:lstStyle/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F8066-A019-46EB-93F0-A61324DB0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6" b="49856"/>
          <a:stretch/>
        </p:blipFill>
        <p:spPr>
          <a:xfrm>
            <a:off x="2413867" y="720320"/>
            <a:ext cx="7165983" cy="55589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1E04C-6EDE-4F45-B28A-F4782ACD6DF0}"/>
              </a:ext>
            </a:extLst>
          </p:cNvPr>
          <p:cNvSpPr txBox="1"/>
          <p:nvPr/>
        </p:nvSpPr>
        <p:spPr>
          <a:xfrm>
            <a:off x="2004650" y="535654"/>
            <a:ext cx="28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Gradual Evolution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205EC-C3EE-4295-8176-21E7B20898BA}"/>
              </a:ext>
            </a:extLst>
          </p:cNvPr>
          <p:cNvSpPr txBox="1"/>
          <p:nvPr/>
        </p:nvSpPr>
        <p:spPr>
          <a:xfrm>
            <a:off x="5996859" y="873888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Immigration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078A4F-56B6-4E35-9761-0427AA044099}"/>
              </a:ext>
            </a:extLst>
          </p:cNvPr>
          <p:cNvCxnSpPr>
            <a:cxnSpLocks/>
          </p:cNvCxnSpPr>
          <p:nvPr/>
        </p:nvCxnSpPr>
        <p:spPr>
          <a:xfrm>
            <a:off x="2413867" y="2201662"/>
            <a:ext cx="1527818" cy="52378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5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D13B9-3959-4648-BB1F-6D5F0FC11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63" y="1531218"/>
            <a:ext cx="6314963" cy="4452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25B42-A12B-4247-93CC-4D8D30AF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155"/>
            <a:ext cx="12192000" cy="274707"/>
          </a:xfrm>
        </p:spPr>
        <p:txBody>
          <a:bodyPr>
            <a:noAutofit/>
          </a:bodyPr>
          <a:lstStyle/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F8066-A019-46EB-93F0-A61324DB0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0"/>
          <a:stretch/>
        </p:blipFill>
        <p:spPr>
          <a:xfrm>
            <a:off x="137843" y="1531218"/>
            <a:ext cx="552612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1E04C-6EDE-4F45-B28A-F4782ACD6DF0}"/>
              </a:ext>
            </a:extLst>
          </p:cNvPr>
          <p:cNvSpPr txBox="1"/>
          <p:nvPr/>
        </p:nvSpPr>
        <p:spPr>
          <a:xfrm>
            <a:off x="2031283" y="837494"/>
            <a:ext cx="28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Gradual Evolution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205EC-C3EE-4295-8176-21E7B20898BA}"/>
              </a:ext>
            </a:extLst>
          </p:cNvPr>
          <p:cNvSpPr txBox="1"/>
          <p:nvPr/>
        </p:nvSpPr>
        <p:spPr>
          <a:xfrm>
            <a:off x="5996859" y="873888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dirty="0"/>
              <a:t>Immigration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20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CD930-CBE5-45C7-B6A7-98E7BA2BB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57" y="365125"/>
            <a:ext cx="6533867" cy="28679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91EAE-26EA-4980-B63D-6F6099E92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58" y="3233044"/>
            <a:ext cx="6533867" cy="28651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8C7832-0421-43A5-8081-1812311F5806}"/>
              </a:ext>
            </a:extLst>
          </p:cNvPr>
          <p:cNvSpPr txBox="1">
            <a:spLocks/>
          </p:cNvSpPr>
          <p:nvPr/>
        </p:nvSpPr>
        <p:spPr>
          <a:xfrm>
            <a:off x="0" y="98155"/>
            <a:ext cx="12192000" cy="274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7778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E318-92D8-4041-ACA5-9A0073E3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axis</a:t>
            </a:r>
            <a:r>
              <a:rPr lang="sv-SE" dirty="0"/>
              <a:t> – Mixed –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axes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56F53-E86B-4C17-958F-CC5D5D5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70" y="1642904"/>
            <a:ext cx="8051259" cy="35668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456BC7-64D9-4668-989B-39EFC2FC2E59}"/>
              </a:ext>
            </a:extLst>
          </p:cNvPr>
          <p:cNvSpPr txBox="1">
            <a:spLocks/>
          </p:cNvSpPr>
          <p:nvPr/>
        </p:nvSpPr>
        <p:spPr>
          <a:xfrm>
            <a:off x="0" y="98155"/>
            <a:ext cx="12192000" cy="274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6279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361-BC2B-497A-B51E-BB0FE391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Intrapopulation </a:t>
            </a:r>
            <a:r>
              <a:rPr lang="sv-SE" dirty="0" err="1"/>
              <a:t>stage</a:t>
            </a:r>
            <a:r>
              <a:rPr lang="sv-SE" dirty="0"/>
              <a:t> </a:t>
            </a:r>
            <a:r>
              <a:rPr lang="sv-SE" dirty="0" err="1"/>
              <a:t>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58D9-1936-48CA-8BD3-0AEE9360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701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B456BC7-64D9-4668-989B-39EFC2FC2E59}"/>
              </a:ext>
            </a:extLst>
          </p:cNvPr>
          <p:cNvSpPr txBox="1">
            <a:spLocks/>
          </p:cNvSpPr>
          <p:nvPr/>
        </p:nvSpPr>
        <p:spPr>
          <a:xfrm>
            <a:off x="0" y="98155"/>
            <a:ext cx="12192000" cy="274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1600" dirty="0" err="1"/>
              <a:t>Results</a:t>
            </a:r>
            <a:endParaRPr lang="en-GB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7E27DB-4128-4B86-ABA2-FABC1148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65542-5313-4268-9193-917973A61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37" y="1093709"/>
            <a:ext cx="6326425" cy="44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700E-37E7-4DC0-A930-CFA8C39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Mutational</a:t>
            </a:r>
            <a:r>
              <a:rPr lang="sv-SE" dirty="0"/>
              <a:t> </a:t>
            </a:r>
            <a:r>
              <a:rPr lang="sv-SE" dirty="0" err="1"/>
              <a:t>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971E-546C-4753-BE9F-5C741DA5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603A-7AB3-4D85-B917-C1F40EDE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DF8A-6AE0-4D77-BD3D-C51121EB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662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516C-4F04-40D0-912F-A172A2FE6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intrapopulation stage structure allow more species to coexist in a community?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C50AD-48ED-4469-BC6D-B23E04ED6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780" y="3593649"/>
            <a:ext cx="1185644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Izabel Eriksson Reuterborg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4C67E-87EC-4730-85BB-3FE86DA67B97}"/>
              </a:ext>
            </a:extLst>
          </p:cNvPr>
          <p:cNvSpPr txBox="1"/>
          <p:nvPr/>
        </p:nvSpPr>
        <p:spPr>
          <a:xfrm>
            <a:off x="167780" y="6300132"/>
            <a:ext cx="28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>
                    <a:lumMod val="75000"/>
                  </a:schemeClr>
                </a:solidFill>
              </a:rPr>
              <a:t>Supervisor</a:t>
            </a:r>
            <a:r>
              <a:rPr lang="sv-SE" dirty="0"/>
              <a:t>: Claus </a:t>
            </a:r>
            <a:r>
              <a:rPr lang="sv-SE" dirty="0" err="1"/>
              <a:t>Rüffler</a:t>
            </a:r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560CE-D16A-4E86-A904-54701B9785F2}"/>
              </a:ext>
            </a:extLst>
          </p:cNvPr>
          <p:cNvSpPr txBox="1"/>
          <p:nvPr/>
        </p:nvSpPr>
        <p:spPr>
          <a:xfrm>
            <a:off x="2685496" y="2360403"/>
            <a:ext cx="7275250" cy="70788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sv-SE" sz="4000" dirty="0" err="1"/>
              <a:t>Yes</a:t>
            </a:r>
            <a:r>
              <a:rPr lang="sv-SE" sz="4000" dirty="0"/>
              <a:t>! (under </a:t>
            </a:r>
            <a:r>
              <a:rPr lang="sv-SE" sz="4000" dirty="0" err="1"/>
              <a:t>certain</a:t>
            </a:r>
            <a:r>
              <a:rPr lang="sv-SE" sz="4000" dirty="0"/>
              <a:t> </a:t>
            </a:r>
            <a:r>
              <a:rPr lang="sv-SE" sz="4000" dirty="0" err="1"/>
              <a:t>conditions</a:t>
            </a:r>
            <a:r>
              <a:rPr lang="sv-SE" sz="4000" dirty="0"/>
              <a:t>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17150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3CF1-62E0-4828-826C-B5BD592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D00A-80B7-41EE-B860-EB007FB9E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03" y="1772359"/>
            <a:ext cx="5420557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Abrams, P. 1983. The Theory of Limiting Similarity. Annual Review of Ecology and Systematics 14:359–376.</a:t>
            </a:r>
            <a:br>
              <a:rPr lang="en-US" dirty="0"/>
            </a:br>
            <a:r>
              <a:rPr lang="en-US" dirty="0">
                <a:effectLst/>
              </a:rPr>
              <a:t>Abrams, P. A., and C. </a:t>
            </a:r>
            <a:r>
              <a:rPr lang="en-US" dirty="0" err="1">
                <a:effectLst/>
              </a:rPr>
              <a:t>Rueffler</a:t>
            </a:r>
            <a:r>
              <a:rPr lang="en-US" dirty="0">
                <a:effectLst/>
              </a:rPr>
              <a:t>. 2009. Coexistence and limiting similarity of consumer species competing for a</a:t>
            </a:r>
            <a:br>
              <a:rPr lang="en-US" dirty="0"/>
            </a:br>
            <a:r>
              <a:rPr lang="en-US" dirty="0">
                <a:effectLst/>
              </a:rPr>
              <a:t>linear array of resources. Ecology 90:812–822.</a:t>
            </a:r>
            <a:br>
              <a:rPr lang="en-US" dirty="0"/>
            </a:br>
            <a:r>
              <a:rPr lang="en-US" dirty="0">
                <a:effectLst/>
              </a:rPr>
              <a:t>Ackermann, M., and M. </a:t>
            </a:r>
            <a:r>
              <a:rPr lang="en-US" dirty="0" err="1">
                <a:effectLst/>
              </a:rPr>
              <a:t>Doebeli</a:t>
            </a:r>
            <a:r>
              <a:rPr lang="en-US" dirty="0">
                <a:effectLst/>
              </a:rPr>
              <a:t>. 2004. Evolution of niche width and adaptive diversification. Evolution</a:t>
            </a:r>
            <a:br>
              <a:rPr lang="en-US" dirty="0"/>
            </a:br>
            <a:r>
              <a:rPr lang="en-US" dirty="0">
                <a:effectLst/>
              </a:rPr>
              <a:t>58:2599–2612.</a:t>
            </a:r>
            <a:br>
              <a:rPr lang="en-US" dirty="0"/>
            </a:br>
            <a:r>
              <a:rPr lang="en-US" dirty="0">
                <a:effectLst/>
              </a:rPr>
              <a:t>Anaya-Rojas, J. M., R. D. </a:t>
            </a:r>
            <a:r>
              <a:rPr lang="en-US" dirty="0" err="1">
                <a:effectLst/>
              </a:rPr>
              <a:t>Bassar</a:t>
            </a:r>
            <a:r>
              <a:rPr lang="en-US" dirty="0">
                <a:effectLst/>
              </a:rPr>
              <a:t>, B. Matthews, J. F. Goldberg, L. King, D. Reznick, and J. Travis. 2023.</a:t>
            </a:r>
            <a:br>
              <a:rPr lang="en-US" dirty="0"/>
            </a:br>
            <a:r>
              <a:rPr lang="en-US" dirty="0">
                <a:effectLst/>
              </a:rPr>
              <a:t>Does the evolution of ontogenetic niche shifts </a:t>
            </a:r>
            <a:r>
              <a:rPr lang="en-US" dirty="0" err="1">
                <a:effectLst/>
              </a:rPr>
              <a:t>favour</a:t>
            </a:r>
            <a:r>
              <a:rPr lang="en-US" dirty="0">
                <a:effectLst/>
              </a:rPr>
              <a:t> species coexistence? An empirical test in Trinidadian</a:t>
            </a:r>
            <a:br>
              <a:rPr lang="en-US" dirty="0"/>
            </a:br>
            <a:r>
              <a:rPr lang="en-US" dirty="0">
                <a:effectLst/>
              </a:rPr>
              <a:t>streams. Journal of Animal Ecology 92:1601–1612.</a:t>
            </a:r>
            <a:br>
              <a:rPr lang="en-US" dirty="0"/>
            </a:br>
            <a:r>
              <a:rPr lang="en-US" dirty="0" err="1">
                <a:effectLst/>
              </a:rPr>
              <a:t>Bassar</a:t>
            </a:r>
            <a:r>
              <a:rPr lang="en-US" dirty="0">
                <a:effectLst/>
              </a:rPr>
              <a:t>, R. D., J. Travis, and T. Coulson. 2017. Predicting coexistence in species with continuous ontogenetic</a:t>
            </a:r>
            <a:br>
              <a:rPr lang="en-US" dirty="0"/>
            </a:br>
            <a:r>
              <a:rPr lang="en-US" dirty="0">
                <a:effectLst/>
              </a:rPr>
              <a:t>niche shifts and competitive asymmetry. Ecology 98:2823–2836.</a:t>
            </a:r>
            <a:br>
              <a:rPr lang="en-US" dirty="0"/>
            </a:br>
            <a:r>
              <a:rPr lang="en-US" dirty="0" err="1">
                <a:effectLst/>
              </a:rPr>
              <a:t>Butlin</a:t>
            </a:r>
            <a:r>
              <a:rPr lang="en-US" dirty="0">
                <a:effectLst/>
              </a:rPr>
              <a:t>, R., J. Bridle, and D. Schluter. 2009. Speciation and Patterns of Diversity. Cambridge University Press,</a:t>
            </a:r>
            <a:br>
              <a:rPr lang="en-US" dirty="0"/>
            </a:br>
            <a:r>
              <a:rPr lang="en-US" dirty="0">
                <a:effectLst/>
              </a:rPr>
              <a:t>Cambridge, United Kingdom.</a:t>
            </a:r>
            <a:br>
              <a:rPr lang="en-US" dirty="0"/>
            </a:br>
            <a:r>
              <a:rPr lang="en-US" dirty="0">
                <a:effectLst/>
              </a:rPr>
              <a:t>Chesson, P. 2000. Mechanisms of Maintenance of Species Diversity. Annual Review of Ecology and Systematics</a:t>
            </a:r>
            <a:br>
              <a:rPr lang="en-US" dirty="0"/>
            </a:br>
            <a:r>
              <a:rPr lang="en-US" dirty="0">
                <a:effectLst/>
              </a:rPr>
              <a:t>31:343–366.</a:t>
            </a:r>
            <a:br>
              <a:rPr lang="en-US" dirty="0"/>
            </a:br>
            <a:r>
              <a:rPr lang="en-US" dirty="0" err="1">
                <a:effectLst/>
              </a:rPr>
              <a:t>Dieckmann</a:t>
            </a:r>
            <a:r>
              <a:rPr lang="en-US" dirty="0">
                <a:effectLst/>
              </a:rPr>
              <a:t>, U., and M. </a:t>
            </a:r>
            <a:r>
              <a:rPr lang="en-US" dirty="0" err="1">
                <a:effectLst/>
              </a:rPr>
              <a:t>Doebeli</a:t>
            </a:r>
            <a:r>
              <a:rPr lang="en-US" dirty="0">
                <a:effectLst/>
              </a:rPr>
              <a:t>. 1999. On the origin of species by sympatric speciation. Nature 400:354–357.</a:t>
            </a:r>
            <a:br>
              <a:rPr lang="en-US" dirty="0"/>
            </a:br>
            <a:r>
              <a:rPr lang="en-US" dirty="0" err="1">
                <a:effectLst/>
              </a:rPr>
              <a:t>Geritz</a:t>
            </a:r>
            <a:r>
              <a:rPr lang="en-US" dirty="0">
                <a:effectLst/>
              </a:rPr>
              <a:t>, S. A. H., E. </a:t>
            </a:r>
            <a:r>
              <a:rPr lang="en-US" dirty="0" err="1">
                <a:effectLst/>
              </a:rPr>
              <a:t>Kisdi</a:t>
            </a:r>
            <a:r>
              <a:rPr lang="en-US" dirty="0">
                <a:effectLst/>
              </a:rPr>
              <a:t>, G. </a:t>
            </a:r>
            <a:r>
              <a:rPr lang="en-US" dirty="0" err="1">
                <a:effectLst/>
              </a:rPr>
              <a:t>Mesz</a:t>
            </a:r>
            <a:r>
              <a:rPr lang="en-US" dirty="0">
                <a:effectLst/>
              </a:rPr>
              <a:t> ́</a:t>
            </a:r>
            <a:r>
              <a:rPr lang="en-US" dirty="0" err="1">
                <a:effectLst/>
              </a:rPr>
              <a:t>ena</a:t>
            </a:r>
            <a:r>
              <a:rPr lang="en-US" dirty="0">
                <a:effectLst/>
              </a:rPr>
              <a:t>, and J. A. J. Metz. 1998. Evolutionarily singular strategies and the</a:t>
            </a:r>
            <a:br>
              <a:rPr lang="en-US" dirty="0"/>
            </a:br>
            <a:r>
              <a:rPr lang="en-US" dirty="0">
                <a:effectLst/>
              </a:rPr>
              <a:t>adaptive growth and branching of the evolutionary tree. Evolutionary ecology 12:35–57.</a:t>
            </a:r>
            <a:br>
              <a:rPr lang="en-US" dirty="0"/>
            </a:br>
            <a:r>
              <a:rPr lang="en-US" dirty="0" err="1">
                <a:effectLst/>
              </a:rPr>
              <a:t>Loreau</a:t>
            </a:r>
            <a:r>
              <a:rPr lang="en-US" dirty="0">
                <a:effectLst/>
              </a:rPr>
              <a:t>, M., and W. </a:t>
            </a:r>
            <a:r>
              <a:rPr lang="en-US" dirty="0" err="1">
                <a:effectLst/>
              </a:rPr>
              <a:t>Ebenhoh</a:t>
            </a:r>
            <a:r>
              <a:rPr lang="en-US" dirty="0">
                <a:effectLst/>
              </a:rPr>
              <a:t>. 1994. Competitive Exclusion and Coexistence of Species with Complex Life</a:t>
            </a:r>
            <a:br>
              <a:rPr lang="en-US" dirty="0"/>
            </a:br>
            <a:r>
              <a:rPr lang="en-US" dirty="0">
                <a:effectLst/>
              </a:rPr>
              <a:t>Cycles. Theoretical Population Biology 46:58–77.</a:t>
            </a:r>
            <a:br>
              <a:rPr lang="en-US" dirty="0"/>
            </a:br>
            <a:r>
              <a:rPr lang="en-US" dirty="0" err="1">
                <a:effectLst/>
              </a:rPr>
              <a:t>Mesz</a:t>
            </a:r>
            <a:r>
              <a:rPr lang="en-US" dirty="0">
                <a:effectLst/>
              </a:rPr>
              <a:t> ́</a:t>
            </a:r>
            <a:r>
              <a:rPr lang="en-US" dirty="0" err="1">
                <a:effectLst/>
              </a:rPr>
              <a:t>ena</a:t>
            </a:r>
            <a:r>
              <a:rPr lang="en-US" dirty="0">
                <a:effectLst/>
              </a:rPr>
              <a:t>, G., M. </a:t>
            </a:r>
            <a:r>
              <a:rPr lang="en-US" dirty="0" err="1">
                <a:effectLst/>
              </a:rPr>
              <a:t>Gyllenberg</a:t>
            </a:r>
            <a:r>
              <a:rPr lang="en-US" dirty="0">
                <a:effectLst/>
              </a:rPr>
              <a:t>, L. P ́</a:t>
            </a:r>
            <a:r>
              <a:rPr lang="en-US" dirty="0" err="1">
                <a:effectLst/>
              </a:rPr>
              <a:t>asztor</a:t>
            </a:r>
            <a:r>
              <a:rPr lang="en-US" dirty="0">
                <a:effectLst/>
              </a:rPr>
              <a:t>, and J. A. J. Metz. 2006. Competitive exclusion and limiting similarity:</a:t>
            </a:r>
            <a:br>
              <a:rPr lang="en-US" dirty="0"/>
            </a:br>
            <a:r>
              <a:rPr lang="en-US" dirty="0">
                <a:effectLst/>
              </a:rPr>
              <a:t>A unified theory. Theoretical Population Biology 69:68–87.</a:t>
            </a:r>
            <a:br>
              <a:rPr lang="en-US" dirty="0"/>
            </a:br>
            <a:r>
              <a:rPr lang="en-US" dirty="0">
                <a:effectLst/>
              </a:rPr>
              <a:t>Miller, T. E., and V. H. Rudolf. 2011. Thinking inside the box: community-level consequences of stage-structured</a:t>
            </a:r>
            <a:br>
              <a:rPr lang="en-US" dirty="0"/>
            </a:br>
            <a:r>
              <a:rPr lang="en-US" dirty="0">
                <a:effectLst/>
              </a:rPr>
              <a:t>populations. Trends in Ecology &amp; Evolution 26:457–466.</a:t>
            </a:r>
            <a:br>
              <a:rPr lang="en-US" dirty="0"/>
            </a:b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A39FB-7DA8-4EB9-A34B-DBF349B84086}"/>
              </a:ext>
            </a:extLst>
          </p:cNvPr>
          <p:cNvSpPr txBox="1"/>
          <p:nvPr/>
        </p:nvSpPr>
        <p:spPr>
          <a:xfrm>
            <a:off x="6012771" y="1690688"/>
            <a:ext cx="617922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900" dirty="0" err="1">
                <a:effectLst/>
              </a:rPr>
              <a:t>Mougi</a:t>
            </a:r>
            <a:r>
              <a:rPr lang="en-US" sz="900" dirty="0">
                <a:effectLst/>
              </a:rPr>
              <a:t>, A. 2017. Persistence of a stage-structured food-web. Scientific Reports 7:11055.</a:t>
            </a:r>
            <a:br>
              <a:rPr lang="en-US" sz="900" dirty="0"/>
            </a:br>
            <a:r>
              <a:rPr lang="en-US" sz="900" dirty="0">
                <a:effectLst/>
              </a:rPr>
              <a:t>Otto, S. P., and T. Day. 2007. A biologist’s guide to mathematical modeling in ecology and evolution. Princeton</a:t>
            </a:r>
            <a:br>
              <a:rPr lang="en-US" sz="900" dirty="0"/>
            </a:br>
            <a:r>
              <a:rPr lang="en-US" sz="900" dirty="0">
                <a:effectLst/>
              </a:rPr>
              <a:t>University Press, Princeton.</a:t>
            </a:r>
            <a:br>
              <a:rPr lang="en-US" sz="900" dirty="0"/>
            </a:br>
            <a:r>
              <a:rPr lang="en-US" sz="900" dirty="0">
                <a:effectLst/>
              </a:rPr>
              <a:t>R Core Team. 2023. R: A Language and Environment for Statistical Computing. R Foundation for Statistical</a:t>
            </a:r>
            <a:br>
              <a:rPr lang="en-US" sz="900" dirty="0"/>
            </a:br>
            <a:r>
              <a:rPr lang="en-US" sz="900" dirty="0">
                <a:effectLst/>
              </a:rPr>
              <a:t>Computing, Vienna, Austria.</a:t>
            </a:r>
            <a:br>
              <a:rPr lang="en-US" sz="900" dirty="0"/>
            </a:br>
            <a:r>
              <a:rPr lang="en-US" sz="900" dirty="0">
                <a:effectLst/>
              </a:rPr>
              <a:t>Rainford, J. L., M. </a:t>
            </a:r>
            <a:r>
              <a:rPr lang="en-US" sz="900" dirty="0" err="1">
                <a:effectLst/>
              </a:rPr>
              <a:t>Hofreiter</a:t>
            </a:r>
            <a:r>
              <a:rPr lang="en-US" sz="900" dirty="0">
                <a:effectLst/>
              </a:rPr>
              <a:t>, D. B. Nicholson, and P. J. Mayhew. 2014. Phylogenetic Distribution of Ex-</a:t>
            </a:r>
            <a:br>
              <a:rPr lang="en-US" sz="900" dirty="0"/>
            </a:br>
            <a:r>
              <a:rPr lang="en-US" sz="900" dirty="0">
                <a:effectLst/>
              </a:rPr>
              <a:t>tant Richness Suggests Metamorphosis Is a Key Innovation Driving Diversification in Insects. </a:t>
            </a:r>
            <a:r>
              <a:rPr lang="en-US" sz="900" dirty="0" err="1">
                <a:effectLst/>
              </a:rPr>
              <a:t>PLoS</a:t>
            </a:r>
            <a:r>
              <a:rPr lang="en-US" sz="900" dirty="0">
                <a:effectLst/>
              </a:rPr>
              <a:t> ONE</a:t>
            </a:r>
            <a:br>
              <a:rPr lang="en-US" sz="900" dirty="0"/>
            </a:br>
            <a:r>
              <a:rPr lang="en-US" sz="900" dirty="0">
                <a:effectLst/>
              </a:rPr>
              <a:t>9:e109085.</a:t>
            </a:r>
            <a:br>
              <a:rPr lang="en-US" sz="900" dirty="0"/>
            </a:br>
            <a:r>
              <a:rPr lang="en-US" sz="900" dirty="0">
                <a:effectLst/>
              </a:rPr>
              <a:t>Rudolf, V. H. W., and K. D. Lafferty. 2011. Stage structure alters how complexity affects stability of ecological</a:t>
            </a:r>
            <a:br>
              <a:rPr lang="en-US" sz="900" dirty="0"/>
            </a:br>
            <a:r>
              <a:rPr lang="en-US" sz="900" dirty="0">
                <a:effectLst/>
              </a:rPr>
              <a:t>networks. Ecology Letters 14:75–79.</a:t>
            </a:r>
            <a:br>
              <a:rPr lang="en-US" sz="900" dirty="0"/>
            </a:br>
            <a:r>
              <a:rPr lang="en-US" sz="900" dirty="0" err="1">
                <a:effectLst/>
              </a:rPr>
              <a:t>Rueffler</a:t>
            </a:r>
            <a:r>
              <a:rPr lang="en-US" sz="900" dirty="0">
                <a:effectLst/>
              </a:rPr>
              <a:t>, C., T. J. M. Van </a:t>
            </a:r>
            <a:r>
              <a:rPr lang="en-US" sz="900" dirty="0" err="1">
                <a:effectLst/>
              </a:rPr>
              <a:t>Dooren</a:t>
            </a:r>
            <a:r>
              <a:rPr lang="en-US" sz="900" dirty="0">
                <a:effectLst/>
              </a:rPr>
              <a:t>, O. </a:t>
            </a:r>
            <a:r>
              <a:rPr lang="en-US" sz="900" dirty="0" err="1">
                <a:effectLst/>
              </a:rPr>
              <a:t>Leimar</a:t>
            </a:r>
            <a:r>
              <a:rPr lang="en-US" sz="900" dirty="0">
                <a:effectLst/>
              </a:rPr>
              <a:t>, and P. A. Abrams. 2006. Disruptive selection and then what?</a:t>
            </a:r>
            <a:br>
              <a:rPr lang="en-US" sz="900" dirty="0"/>
            </a:br>
            <a:r>
              <a:rPr lang="en-US" sz="900" dirty="0">
                <a:effectLst/>
              </a:rPr>
              <a:t>Trends in Ecology &amp; Evolution 21:238–245.</a:t>
            </a:r>
            <a:br>
              <a:rPr lang="en-US" sz="900" dirty="0"/>
            </a:br>
            <a:r>
              <a:rPr lang="en-US" sz="900" dirty="0" err="1">
                <a:effectLst/>
              </a:rPr>
              <a:t>Saltini</a:t>
            </a:r>
            <a:r>
              <a:rPr lang="en-US" sz="900" dirty="0">
                <a:effectLst/>
              </a:rPr>
              <a:t>, M., P. Vasconcelos, and C. </a:t>
            </a:r>
            <a:r>
              <a:rPr lang="en-US" sz="900" dirty="0" err="1">
                <a:effectLst/>
              </a:rPr>
              <a:t>Rueffler</a:t>
            </a:r>
            <a:r>
              <a:rPr lang="en-US" sz="900" dirty="0">
                <a:effectLst/>
              </a:rPr>
              <a:t>. 2023. Complex life cycles drive community assembly through</a:t>
            </a:r>
            <a:br>
              <a:rPr lang="en-US" sz="900" dirty="0"/>
            </a:br>
            <a:r>
              <a:rPr lang="en-US" sz="900" dirty="0">
                <a:effectLst/>
              </a:rPr>
              <a:t>immigration and adaptive diversification. Ecology letters 26:1084–1094.</a:t>
            </a:r>
            <a:br>
              <a:rPr lang="en-US" sz="900" dirty="0"/>
            </a:br>
            <a:r>
              <a:rPr lang="en-US" sz="900" dirty="0">
                <a:effectLst/>
              </a:rPr>
              <a:t>17</a:t>
            </a:r>
          </a:p>
          <a:p>
            <a:pPr marL="0" indent="0">
              <a:buNone/>
            </a:pPr>
            <a:r>
              <a:rPr lang="en-US" sz="900" dirty="0">
                <a:effectLst/>
              </a:rPr>
              <a:t>Schmid, M., C. </a:t>
            </a:r>
            <a:r>
              <a:rPr lang="en-US" sz="900" dirty="0" err="1">
                <a:effectLst/>
              </a:rPr>
              <a:t>Rueffler</a:t>
            </a:r>
            <a:r>
              <a:rPr lang="en-US" sz="900" dirty="0">
                <a:effectLst/>
              </a:rPr>
              <a:t>, L. Lehmann, and C. </a:t>
            </a:r>
            <a:r>
              <a:rPr lang="en-US" sz="900" dirty="0" err="1">
                <a:effectLst/>
              </a:rPr>
              <a:t>Mullon</a:t>
            </a:r>
            <a:r>
              <a:rPr lang="en-US" sz="900" dirty="0">
                <a:effectLst/>
              </a:rPr>
              <a:t>. 2024. Resource variation within and between patches:</a:t>
            </a:r>
            <a:br>
              <a:rPr lang="en-US" sz="900" dirty="0"/>
            </a:br>
            <a:r>
              <a:rPr lang="en-US" sz="900" dirty="0">
                <a:effectLst/>
              </a:rPr>
              <a:t>Where exploitation competition, local adaptation and kin selection meet. The American Naturalist 203:E19–</a:t>
            </a:r>
            <a:br>
              <a:rPr lang="en-US" sz="900" dirty="0"/>
            </a:br>
            <a:r>
              <a:rPr lang="en-US" sz="900" dirty="0">
                <a:effectLst/>
              </a:rPr>
              <a:t>E34.</a:t>
            </a:r>
            <a:br>
              <a:rPr lang="en-US" sz="900" dirty="0"/>
            </a:br>
            <a:r>
              <a:rPr lang="en-US" sz="900" dirty="0">
                <a:effectLst/>
              </a:rPr>
              <a:t>Schreiber, S., and V. H. W. Rudolf. 2008. Crossing habitat boundaries: coupling dynamics of ecosystems</a:t>
            </a:r>
            <a:br>
              <a:rPr lang="en-US" sz="900" dirty="0"/>
            </a:br>
            <a:r>
              <a:rPr lang="en-US" sz="900" dirty="0">
                <a:effectLst/>
              </a:rPr>
              <a:t>through complex life cycles. Ecology Letters 11:576–587.</a:t>
            </a:r>
            <a:br>
              <a:rPr lang="en-US" sz="900" dirty="0"/>
            </a:br>
            <a:r>
              <a:rPr lang="en-US" sz="900" dirty="0" err="1">
                <a:effectLst/>
              </a:rPr>
              <a:t>Sherratt</a:t>
            </a:r>
            <a:r>
              <a:rPr lang="en-US" sz="900" dirty="0">
                <a:effectLst/>
              </a:rPr>
              <a:t>, E., M. Vidal-</a:t>
            </a:r>
            <a:r>
              <a:rPr lang="en-US" sz="900" dirty="0" err="1">
                <a:effectLst/>
              </a:rPr>
              <a:t>Garc</a:t>
            </a:r>
            <a:r>
              <a:rPr lang="en-US" sz="900" dirty="0">
                <a:effectLst/>
              </a:rPr>
              <a:t> ́</a:t>
            </a:r>
            <a:r>
              <a:rPr lang="en-US" sz="900" dirty="0" err="1">
                <a:effectLst/>
              </a:rPr>
              <a:t>ıa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Anstis</a:t>
            </a:r>
            <a:r>
              <a:rPr lang="en-US" sz="900" dirty="0">
                <a:effectLst/>
              </a:rPr>
              <a:t>, and J. S. Keogh. 2017. Adult frogs and tadpoles have different</a:t>
            </a:r>
            <a:br>
              <a:rPr lang="en-US" sz="900" dirty="0"/>
            </a:br>
            <a:r>
              <a:rPr lang="en-US" sz="900" dirty="0">
                <a:effectLst/>
              </a:rPr>
              <a:t>macroevolutionary patterns across the Australian continent. Nature ecology &amp; evolution 1:1385–1391.</a:t>
            </a:r>
            <a:br>
              <a:rPr lang="en-US" sz="900" dirty="0"/>
            </a:br>
            <a:r>
              <a:rPr lang="en-US" sz="900" dirty="0">
                <a:effectLst/>
              </a:rPr>
              <a:t>Vasconcelos, P., M. </a:t>
            </a:r>
            <a:r>
              <a:rPr lang="en-US" sz="900" dirty="0" err="1">
                <a:effectLst/>
              </a:rPr>
              <a:t>Saltini</a:t>
            </a:r>
            <a:r>
              <a:rPr lang="en-US" sz="900" dirty="0">
                <a:effectLst/>
              </a:rPr>
              <a:t>, and C. </a:t>
            </a:r>
            <a:r>
              <a:rPr lang="en-US" sz="900" dirty="0" err="1">
                <a:effectLst/>
              </a:rPr>
              <a:t>Rueffler</a:t>
            </a:r>
            <a:r>
              <a:rPr lang="en-US" sz="900" dirty="0">
                <a:effectLst/>
              </a:rPr>
              <a:t>. 2022. Consequences of life-cycle complexity to the potential for</a:t>
            </a:r>
            <a:br>
              <a:rPr lang="en-US" sz="900" dirty="0"/>
            </a:br>
            <a:r>
              <a:rPr lang="en-US" sz="900" dirty="0">
                <a:effectLst/>
              </a:rPr>
              <a:t>evolutionary branching.</a:t>
            </a:r>
            <a:br>
              <a:rPr lang="en-US" sz="900" dirty="0"/>
            </a:br>
            <a:r>
              <a:rPr lang="en-US" sz="900" dirty="0" err="1">
                <a:effectLst/>
              </a:rPr>
              <a:t>Weissing</a:t>
            </a:r>
            <a:r>
              <a:rPr lang="en-US" sz="900" dirty="0">
                <a:effectLst/>
              </a:rPr>
              <a:t>, F. J., P. </a:t>
            </a:r>
            <a:r>
              <a:rPr lang="en-US" sz="900" dirty="0" err="1">
                <a:effectLst/>
              </a:rPr>
              <a:t>Edelaar</a:t>
            </a:r>
            <a:r>
              <a:rPr lang="en-US" sz="900" dirty="0">
                <a:effectLst/>
              </a:rPr>
              <a:t>, and G. S. van </a:t>
            </a:r>
            <a:r>
              <a:rPr lang="en-US" sz="900" dirty="0" err="1">
                <a:effectLst/>
              </a:rPr>
              <a:t>Doorn</a:t>
            </a:r>
            <a:r>
              <a:rPr lang="en-US" sz="900" dirty="0">
                <a:effectLst/>
              </a:rPr>
              <a:t>. 2011. Adaptive speciation theory: a conceptual review.</a:t>
            </a:r>
            <a:br>
              <a:rPr lang="en-US" sz="900" dirty="0"/>
            </a:br>
            <a:r>
              <a:rPr lang="en-US" sz="900" dirty="0">
                <a:effectLst/>
              </a:rPr>
              <a:t>Behavioral Ecology and Sociobiology 65:461–480.</a:t>
            </a:r>
            <a:br>
              <a:rPr lang="en-US" sz="900" dirty="0"/>
            </a:br>
            <a:r>
              <a:rPr lang="en-US" sz="900" dirty="0">
                <a:effectLst/>
              </a:rPr>
              <a:t>Werner, E. E. 1988. Size, Scaling, and the Evolution of Complex Life Cycles. Pages 60–81 in B. </a:t>
            </a:r>
            <a:r>
              <a:rPr lang="en-US" sz="900" dirty="0" err="1">
                <a:effectLst/>
              </a:rPr>
              <a:t>Ebenman</a:t>
            </a:r>
            <a:r>
              <a:rPr lang="en-US" sz="900" dirty="0">
                <a:effectLst/>
              </a:rPr>
              <a:t> and</a:t>
            </a:r>
            <a:br>
              <a:rPr lang="en-US" sz="900" dirty="0"/>
            </a:br>
            <a:r>
              <a:rPr lang="en-US" sz="900" dirty="0">
                <a:effectLst/>
              </a:rPr>
              <a:t>L. Persson, eds. Size-Structured Populations. Springer, Berlin, Heidelberg.</a:t>
            </a:r>
            <a:br>
              <a:rPr lang="en-US" sz="900" dirty="0"/>
            </a:br>
            <a:r>
              <a:rPr lang="en-US" sz="900" dirty="0">
                <a:effectLst/>
              </a:rPr>
              <a:t>Werner, E. E., and J. F. Gilliam. 1984. The Ontogenetic Niche and Species Interactions in Size-Structured</a:t>
            </a:r>
            <a:br>
              <a:rPr lang="en-US" sz="900" dirty="0"/>
            </a:br>
            <a:r>
              <a:rPr lang="en-US" sz="900" dirty="0">
                <a:effectLst/>
              </a:rPr>
              <a:t>Populations. Annual review of ecology and systematics 15:393–425.</a:t>
            </a:r>
            <a:br>
              <a:rPr lang="en-US" sz="900" dirty="0"/>
            </a:br>
            <a:r>
              <a:rPr lang="en-US" sz="900" dirty="0">
                <a:effectLst/>
              </a:rPr>
              <a:t>Wilbur, H. M. 1980. Complex Life Cycles. Annual review of ecology and systematics 11:67-93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6673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361-BC2B-497A-B51E-BB0FE391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Ontogenetic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shift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58D9-1936-48CA-8BD3-0AEE9360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distinct</a:t>
            </a:r>
            <a:r>
              <a:rPr lang="sv-SE" dirty="0"/>
              <a:t> </a:t>
            </a:r>
            <a:r>
              <a:rPr lang="sv-SE" dirty="0" err="1"/>
              <a:t>niches</a:t>
            </a:r>
            <a:r>
              <a:rPr lang="sv-SE" dirty="0"/>
              <a:t> </a:t>
            </a:r>
            <a:r>
              <a:rPr lang="sv-SE" dirty="0" err="1"/>
              <a:t>during</a:t>
            </a:r>
            <a:r>
              <a:rPr lang="sv-SE" dirty="0"/>
              <a:t> </a:t>
            </a:r>
            <a:r>
              <a:rPr lang="sv-SE" dirty="0" err="1"/>
              <a:t>lifetime</a:t>
            </a:r>
            <a:r>
              <a:rPr lang="sv-SE" dirty="0"/>
              <a:t> </a:t>
            </a:r>
          </a:p>
          <a:p>
            <a:pPr lvl="1">
              <a:buClr>
                <a:schemeClr val="bg1"/>
              </a:buClr>
            </a:pPr>
            <a:r>
              <a:rPr lang="sv-SE" dirty="0" err="1"/>
              <a:t>Morphology</a:t>
            </a:r>
            <a:endParaRPr lang="sv-SE" dirty="0"/>
          </a:p>
          <a:p>
            <a:pPr lvl="1">
              <a:buClr>
                <a:schemeClr val="bg1"/>
              </a:buClr>
            </a:pPr>
            <a:r>
              <a:rPr lang="sv-SE" dirty="0" err="1"/>
              <a:t>Behaviour</a:t>
            </a:r>
            <a:endParaRPr lang="sv-SE" dirty="0"/>
          </a:p>
          <a:p>
            <a:pPr lvl="1">
              <a:buClr>
                <a:schemeClr val="bg1"/>
              </a:buClr>
            </a:pPr>
            <a:r>
              <a:rPr lang="sv-SE" dirty="0"/>
              <a:t>Habitat</a:t>
            </a:r>
          </a:p>
          <a:p>
            <a:pPr>
              <a:buClr>
                <a:schemeClr val="bg1"/>
              </a:buClr>
            </a:pPr>
            <a:r>
              <a:rPr lang="sv-SE" dirty="0"/>
              <a:t>Over 80 % species</a:t>
            </a:r>
          </a:p>
          <a:p>
            <a:pPr>
              <a:buClr>
                <a:schemeClr val="bg1"/>
              </a:buClr>
            </a:pPr>
            <a:r>
              <a:rPr lang="sv-SE" dirty="0" err="1"/>
              <a:t>Complete</a:t>
            </a:r>
            <a:r>
              <a:rPr lang="sv-SE" dirty="0"/>
              <a:t> </a:t>
            </a:r>
            <a:r>
              <a:rPr lang="sv-SE" dirty="0" err="1"/>
              <a:t>metamorphosis</a:t>
            </a:r>
            <a:r>
              <a:rPr lang="sv-SE" dirty="0"/>
              <a:t> </a:t>
            </a:r>
          </a:p>
          <a:p>
            <a:pPr>
              <a:buClr>
                <a:schemeClr val="bg1"/>
              </a:buClr>
            </a:pPr>
            <a:r>
              <a:rPr lang="sv-SE" dirty="0" err="1"/>
              <a:t>a.k.a</a:t>
            </a:r>
            <a:r>
              <a:rPr lang="sv-SE" dirty="0"/>
              <a:t>.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life</a:t>
            </a:r>
            <a:r>
              <a:rPr lang="sv-SE" dirty="0"/>
              <a:t> </a:t>
            </a:r>
            <a:r>
              <a:rPr lang="sv-SE" dirty="0" err="1"/>
              <a:t>cyle</a:t>
            </a:r>
            <a:endParaRPr lang="sv-SE" dirty="0"/>
          </a:p>
          <a:p>
            <a:pPr>
              <a:buClr>
                <a:schemeClr val="bg1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92218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361-BC2B-497A-B51E-BB0FE391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Ontogenetic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 - </a:t>
            </a:r>
            <a:r>
              <a:rPr lang="sv-SE" dirty="0" err="1"/>
              <a:t>effects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58D9-1936-48CA-8BD3-0AEE9360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sv-SE" dirty="0"/>
              <a:t>Species </a:t>
            </a:r>
            <a:r>
              <a:rPr lang="sv-SE" dirty="0" err="1"/>
              <a:t>coexistence</a:t>
            </a:r>
            <a:r>
              <a:rPr lang="sv-SE" dirty="0"/>
              <a:t> </a:t>
            </a:r>
            <a:r>
              <a:rPr lang="sv-SE" sz="1400" dirty="0"/>
              <a:t>(Wilbur, 1980, </a:t>
            </a:r>
            <a:r>
              <a:rPr lang="sv-SE" sz="1400" dirty="0" err="1"/>
              <a:t>Loreau</a:t>
            </a:r>
            <a:r>
              <a:rPr lang="sv-SE" sz="1400" dirty="0"/>
              <a:t> and </a:t>
            </a:r>
            <a:r>
              <a:rPr lang="sv-SE" sz="1400" dirty="0" err="1"/>
              <a:t>Ebenhoh</a:t>
            </a:r>
            <a:r>
              <a:rPr lang="sv-SE" sz="1400" dirty="0"/>
              <a:t>, 1994, </a:t>
            </a:r>
            <a:r>
              <a:rPr lang="sv-SE" sz="1400" dirty="0" err="1"/>
              <a:t>Saltini</a:t>
            </a:r>
            <a:r>
              <a:rPr lang="sv-SE" sz="1400" dirty="0"/>
              <a:t> et al., 2023, </a:t>
            </a:r>
            <a:r>
              <a:rPr lang="sv-SE" sz="1400" dirty="0" err="1"/>
              <a:t>Vasconcelos</a:t>
            </a:r>
            <a:r>
              <a:rPr lang="sv-SE" sz="1400" dirty="0"/>
              <a:t> et al., 2022)</a:t>
            </a:r>
          </a:p>
          <a:p>
            <a:pPr>
              <a:buClr>
                <a:schemeClr val="bg1"/>
              </a:buClr>
            </a:pPr>
            <a:r>
              <a:rPr lang="sv-SE" dirty="0" err="1"/>
              <a:t>Couple</a:t>
            </a:r>
            <a:r>
              <a:rPr lang="sv-SE" dirty="0"/>
              <a:t> </a:t>
            </a:r>
            <a:r>
              <a:rPr lang="sv-SE" dirty="0" err="1"/>
              <a:t>ecosystems</a:t>
            </a:r>
            <a:r>
              <a:rPr lang="sv-SE" dirty="0"/>
              <a:t> </a:t>
            </a:r>
            <a:r>
              <a:rPr lang="sv-SE" sz="1400" dirty="0"/>
              <a:t>(Schreiber and Rudolf, 2008)</a:t>
            </a:r>
            <a:endParaRPr lang="sv-SE" dirty="0"/>
          </a:p>
          <a:p>
            <a:pPr>
              <a:buClr>
                <a:schemeClr val="bg1"/>
              </a:buClr>
            </a:pPr>
            <a:r>
              <a:rPr lang="sv-SE" dirty="0" err="1"/>
              <a:t>Food</a:t>
            </a:r>
            <a:r>
              <a:rPr lang="sv-SE" dirty="0"/>
              <a:t>-web </a:t>
            </a:r>
            <a:r>
              <a:rPr lang="sv-SE" dirty="0" err="1"/>
              <a:t>stability</a:t>
            </a:r>
            <a:r>
              <a:rPr lang="sv-SE" dirty="0"/>
              <a:t> </a:t>
            </a:r>
            <a:r>
              <a:rPr lang="sv-SE" sz="1400" dirty="0"/>
              <a:t>(Rudolf and </a:t>
            </a:r>
            <a:r>
              <a:rPr lang="sv-SE" sz="1400" dirty="0" err="1"/>
              <a:t>Lafferty</a:t>
            </a:r>
            <a:r>
              <a:rPr lang="sv-SE" sz="1400" dirty="0"/>
              <a:t>, 2011, </a:t>
            </a:r>
            <a:r>
              <a:rPr lang="sv-SE" sz="1400" dirty="0" err="1"/>
              <a:t>Mougi</a:t>
            </a:r>
            <a:r>
              <a:rPr lang="sv-SE" sz="1400" dirty="0"/>
              <a:t> 2017)</a:t>
            </a:r>
            <a:endParaRPr lang="sv-SE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58780-B39A-4607-A7EF-56CFF884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4" y="-2436368"/>
            <a:ext cx="4809639" cy="2540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A4AEA-C195-483A-B06A-C95F83F3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531" y="-5992539"/>
            <a:ext cx="10120237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361-BC2B-497A-B51E-BB0FE391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Ontogenetic</a:t>
            </a:r>
            <a:r>
              <a:rPr lang="sv-SE" dirty="0"/>
              <a:t> </a:t>
            </a:r>
            <a:r>
              <a:rPr lang="sv-SE" dirty="0" err="1"/>
              <a:t>niche</a:t>
            </a:r>
            <a:r>
              <a:rPr lang="sv-SE" dirty="0"/>
              <a:t> </a:t>
            </a:r>
            <a:r>
              <a:rPr lang="sv-SE" dirty="0" err="1"/>
              <a:t>shift</a:t>
            </a:r>
            <a:r>
              <a:rPr lang="sv-SE" dirty="0"/>
              <a:t> - </a:t>
            </a:r>
            <a:r>
              <a:rPr lang="sv-SE" dirty="0" err="1"/>
              <a:t>effects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58D9-1936-48CA-8BD3-0AEE9360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3318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sv-SE" dirty="0"/>
              <a:t>Species </a:t>
            </a:r>
            <a:r>
              <a:rPr lang="sv-SE" dirty="0" err="1"/>
              <a:t>coexistence</a:t>
            </a:r>
            <a:r>
              <a:rPr lang="sv-SE" dirty="0"/>
              <a:t> </a:t>
            </a:r>
            <a:r>
              <a:rPr lang="sv-SE" sz="1400" dirty="0"/>
              <a:t>(Wilbur, 1980, </a:t>
            </a:r>
            <a:r>
              <a:rPr lang="sv-SE" sz="1400" dirty="0" err="1"/>
              <a:t>Loreau</a:t>
            </a:r>
            <a:r>
              <a:rPr lang="sv-SE" sz="1400" dirty="0"/>
              <a:t> and </a:t>
            </a:r>
            <a:r>
              <a:rPr lang="sv-SE" sz="1400" dirty="0" err="1"/>
              <a:t>Ebenhoh</a:t>
            </a:r>
            <a:r>
              <a:rPr lang="sv-SE" sz="1400" dirty="0"/>
              <a:t>, 1994, </a:t>
            </a:r>
            <a:r>
              <a:rPr lang="sv-SE" sz="1400" dirty="0" err="1"/>
              <a:t>Saltini</a:t>
            </a:r>
            <a:r>
              <a:rPr lang="sv-SE" sz="1400" dirty="0"/>
              <a:t> et al., 2023, </a:t>
            </a:r>
            <a:r>
              <a:rPr lang="sv-SE" sz="1400" dirty="0" err="1"/>
              <a:t>Vasconcelos</a:t>
            </a:r>
            <a:r>
              <a:rPr lang="sv-SE" sz="1400" dirty="0"/>
              <a:t> et al., 2022)</a:t>
            </a:r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endParaRPr lang="sv-SE" dirty="0"/>
          </a:p>
          <a:p>
            <a:pPr>
              <a:buClr>
                <a:schemeClr val="bg1"/>
              </a:buClr>
            </a:pPr>
            <a:r>
              <a:rPr lang="sv-SE" dirty="0" err="1"/>
              <a:t>Couple</a:t>
            </a:r>
            <a:r>
              <a:rPr lang="sv-SE" dirty="0"/>
              <a:t> </a:t>
            </a:r>
            <a:r>
              <a:rPr lang="sv-SE" dirty="0" err="1"/>
              <a:t>ecosystems</a:t>
            </a:r>
            <a:r>
              <a:rPr lang="sv-SE" dirty="0"/>
              <a:t> </a:t>
            </a:r>
            <a:r>
              <a:rPr lang="sv-SE" sz="1400" dirty="0"/>
              <a:t>(Schreiber and Rudolf, 2008)</a:t>
            </a:r>
            <a:endParaRPr lang="sv-SE" dirty="0"/>
          </a:p>
          <a:p>
            <a:pPr>
              <a:buClr>
                <a:schemeClr val="bg1"/>
              </a:buClr>
            </a:pPr>
            <a:r>
              <a:rPr lang="sv-SE" dirty="0" err="1"/>
              <a:t>Food</a:t>
            </a:r>
            <a:r>
              <a:rPr lang="sv-SE" dirty="0"/>
              <a:t>-web </a:t>
            </a:r>
            <a:r>
              <a:rPr lang="sv-SE" dirty="0" err="1"/>
              <a:t>stability</a:t>
            </a:r>
            <a:r>
              <a:rPr lang="sv-SE" dirty="0"/>
              <a:t> </a:t>
            </a:r>
            <a:r>
              <a:rPr lang="sv-SE" sz="1400" dirty="0"/>
              <a:t>(Rudolf and </a:t>
            </a:r>
            <a:r>
              <a:rPr lang="sv-SE" sz="1400" dirty="0" err="1"/>
              <a:t>Lafferty</a:t>
            </a:r>
            <a:r>
              <a:rPr lang="sv-SE" sz="1400" dirty="0"/>
              <a:t>, 2011, </a:t>
            </a:r>
            <a:r>
              <a:rPr lang="sv-SE" sz="1400" dirty="0" err="1"/>
              <a:t>Mougi</a:t>
            </a:r>
            <a:r>
              <a:rPr lang="sv-SE" sz="1400" dirty="0"/>
              <a:t> 2017)</a:t>
            </a:r>
            <a:endParaRPr lang="sv-SE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58780-B39A-4607-A7EF-56CFF884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3" y="2533984"/>
            <a:ext cx="4809639" cy="2540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A4AEA-C195-483A-B06A-C95F83F3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82" y="2264581"/>
            <a:ext cx="6468154" cy="38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4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361-BC2B-497A-B51E-BB0FE391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58D9-1936-48CA-8BD3-0AEE9360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sv-SE" dirty="0" err="1"/>
              <a:t>Explore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c</a:t>
            </a:r>
            <a:r>
              <a:rPr lang="en-US" dirty="0" err="1"/>
              <a:t>ommunities</a:t>
            </a:r>
            <a:r>
              <a:rPr lang="en-US" dirty="0"/>
              <a:t> of complex organisms whose life stages can evolve independently differ from communities of simple organisms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Immigration vs Gradual Evolution</a:t>
            </a:r>
          </a:p>
          <a:p>
            <a:pPr lvl="1">
              <a:buClr>
                <a:schemeClr val="bg1"/>
              </a:buClr>
            </a:pPr>
            <a:r>
              <a:rPr lang="sv-SE" dirty="0"/>
              <a:t>Different </a:t>
            </a:r>
            <a:r>
              <a:rPr lang="sv-SE" dirty="0" err="1"/>
              <a:t>Resource</a:t>
            </a:r>
            <a:r>
              <a:rPr lang="sv-SE" dirty="0"/>
              <a:t> distributions</a:t>
            </a:r>
          </a:p>
          <a:p>
            <a:pPr>
              <a:buClr>
                <a:schemeClr val="bg1"/>
              </a:buClr>
            </a:pP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differences</a:t>
            </a:r>
            <a:endParaRPr lang="sv-SE" dirty="0"/>
          </a:p>
          <a:p>
            <a:pPr lvl="1">
              <a:buClr>
                <a:schemeClr val="bg1"/>
              </a:buClr>
            </a:pPr>
            <a:r>
              <a:rPr lang="sv-SE" dirty="0"/>
              <a:t>(I) </a:t>
            </a:r>
            <a:r>
              <a:rPr lang="sv-SE" dirty="0" err="1"/>
              <a:t>Discrete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consumer</a:t>
            </a:r>
            <a:r>
              <a:rPr lang="sv-SE" dirty="0"/>
              <a:t> population </a:t>
            </a:r>
            <a:r>
              <a:rPr lang="sv-SE" dirty="0" err="1"/>
              <a:t>dynamics</a:t>
            </a:r>
            <a:endParaRPr lang="sv-SE" dirty="0"/>
          </a:p>
          <a:p>
            <a:pPr lvl="1">
              <a:buClr>
                <a:schemeClr val="bg1"/>
              </a:buClr>
            </a:pPr>
            <a:r>
              <a:rPr lang="sv-SE" dirty="0"/>
              <a:t>(II) No </a:t>
            </a:r>
            <a:r>
              <a:rPr lang="sv-SE" dirty="0" err="1"/>
              <a:t>logisitc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</a:t>
            </a:r>
            <a:r>
              <a:rPr lang="sv-SE" dirty="0" err="1"/>
              <a:t>growth</a:t>
            </a:r>
            <a:endParaRPr lang="sv-SE" dirty="0"/>
          </a:p>
          <a:p>
            <a:pPr marL="457200" lvl="1" indent="0">
              <a:buClr>
                <a:schemeClr val="bg1"/>
              </a:buClr>
              <a:buNone/>
            </a:pPr>
            <a:endParaRPr lang="sv-SE" dirty="0"/>
          </a:p>
          <a:p>
            <a:pPr lvl="1">
              <a:buClr>
                <a:schemeClr val="bg1"/>
              </a:buClr>
            </a:pPr>
            <a:endParaRPr lang="sv-S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26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62C6-3017-4452-BFBE-551F786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15B5D-0279-4BF4-9131-5BA05AAD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0" y="614284"/>
            <a:ext cx="11392780" cy="5629432"/>
          </a:xfrm>
        </p:spPr>
      </p:pic>
    </p:spTree>
    <p:extLst>
      <p:ext uri="{BB962C8B-B14F-4D97-AF65-F5344CB8AC3E}">
        <p14:creationId xmlns:p14="http://schemas.microsoft.com/office/powerpoint/2010/main" val="268241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9F2D-6754-47CC-BF2C-3170DF39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42B519-06E4-466A-9164-E399B36FD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040003"/>
          </a:xfrm>
        </p:spPr>
      </p:pic>
    </p:spTree>
    <p:extLst>
      <p:ext uri="{BB962C8B-B14F-4D97-AF65-F5344CB8AC3E}">
        <p14:creationId xmlns:p14="http://schemas.microsoft.com/office/powerpoint/2010/main" val="29244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9F2D-6754-47CC-BF2C-3170DF39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86383" cy="1325563"/>
          </a:xfrm>
        </p:spPr>
        <p:txBody>
          <a:bodyPr/>
          <a:lstStyle/>
          <a:p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would</a:t>
            </a:r>
            <a:r>
              <a:rPr lang="sv-SE" dirty="0"/>
              <a:t> do best?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DEB0A-AB49-4424-A516-0E22D804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1" t="920" r="49812" b="-920"/>
          <a:stretch/>
        </p:blipFill>
        <p:spPr>
          <a:xfrm>
            <a:off x="7324076" y="596171"/>
            <a:ext cx="4296794" cy="5217596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AB4E01-627E-4574-899C-05DF112C6077}"/>
              </a:ext>
            </a:extLst>
          </p:cNvPr>
          <p:cNvSpPr/>
          <p:nvPr/>
        </p:nvSpPr>
        <p:spPr>
          <a:xfrm>
            <a:off x="4779148" y="2414727"/>
            <a:ext cx="1242874" cy="12517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09A1F-B0F5-45B7-8EF4-5B5A8BF46E2C}"/>
              </a:ext>
            </a:extLst>
          </p:cNvPr>
          <p:cNvSpPr/>
          <p:nvPr/>
        </p:nvSpPr>
        <p:spPr>
          <a:xfrm>
            <a:off x="1560994" y="2414727"/>
            <a:ext cx="1242874" cy="12517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179402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LM Roman 10"/>
        <a:ea typeface=""/>
        <a:cs typeface=""/>
      </a:majorFont>
      <a:minorFont>
        <a:latin typeface="LM Roman 1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1772</Words>
  <Application>Microsoft Office PowerPoint</Application>
  <PresentationFormat>Widescreen</PresentationFormat>
  <Paragraphs>104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LM Roman 10</vt:lpstr>
      <vt:lpstr>Office Theme</vt:lpstr>
      <vt:lpstr>Can intrapopulation stage structure allow more species to coexist in a community?</vt:lpstr>
      <vt:lpstr>Intrapopulation stage structure</vt:lpstr>
      <vt:lpstr>Ontogenetic niche shift</vt:lpstr>
      <vt:lpstr>Ontogenetic niche shift - effects</vt:lpstr>
      <vt:lpstr>Ontogenetic niche shift - effects</vt:lpstr>
      <vt:lpstr>Aims</vt:lpstr>
      <vt:lpstr>PowerPoint Presentation</vt:lpstr>
      <vt:lpstr>PowerPoint Presentation</vt:lpstr>
      <vt:lpstr>Which would do best?</vt:lpstr>
      <vt:lpstr>Which would do best?</vt:lpstr>
      <vt:lpstr> σ = low                 σ  = high</vt:lpstr>
      <vt:lpstr>PowerPoint Presentation</vt:lpstr>
      <vt:lpstr>PowerPoint Presentation</vt:lpstr>
      <vt:lpstr>Results</vt:lpstr>
      <vt:lpstr>Results</vt:lpstr>
      <vt:lpstr>Results</vt:lpstr>
      <vt:lpstr>Results</vt:lpstr>
      <vt:lpstr>PowerPoint Presentation</vt:lpstr>
      <vt:lpstr>Single axis – Mixed – Two axes</vt:lpstr>
      <vt:lpstr>PowerPoint Presentation</vt:lpstr>
      <vt:lpstr>Mutational Probability</vt:lpstr>
      <vt:lpstr>Conclusions</vt:lpstr>
      <vt:lpstr>Can intrapopulation stage structure allow more species to coexist in a community?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intrapopulation stage structure allow more species to coexist in a community?</dc:title>
  <dc:creator>Izabel Eriksson Reuterborg</dc:creator>
  <cp:lastModifiedBy>Izabel Eriksson Reuterborg</cp:lastModifiedBy>
  <cp:revision>14</cp:revision>
  <dcterms:created xsi:type="dcterms:W3CDTF">2024-05-20T12:43:18Z</dcterms:created>
  <dcterms:modified xsi:type="dcterms:W3CDTF">2024-05-20T15:10:52Z</dcterms:modified>
</cp:coreProperties>
</file>